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83" r:id="rId4"/>
    <p:sldId id="258" r:id="rId5"/>
    <p:sldId id="259" r:id="rId6"/>
    <p:sldId id="280" r:id="rId7"/>
    <p:sldId id="261" r:id="rId8"/>
    <p:sldId id="262" r:id="rId9"/>
    <p:sldId id="263" r:id="rId10"/>
    <p:sldId id="264" r:id="rId11"/>
    <p:sldId id="265" r:id="rId12"/>
    <p:sldId id="267" r:id="rId13"/>
    <p:sldId id="281" r:id="rId14"/>
    <p:sldId id="282" r:id="rId15"/>
    <p:sldId id="269" r:id="rId16"/>
    <p:sldId id="270" r:id="rId17"/>
    <p:sldId id="271" r:id="rId18"/>
    <p:sldId id="272" r:id="rId19"/>
    <p:sldId id="273" r:id="rId20"/>
    <p:sldId id="276" r:id="rId21"/>
    <p:sldId id="277" r:id="rId22"/>
    <p:sldId id="279" r:id="rId23"/>
    <p:sldId id="274" r:id="rId24"/>
    <p:sldId id="296" r:id="rId25"/>
    <p:sldId id="284" r:id="rId26"/>
    <p:sldId id="289" r:id="rId27"/>
    <p:sldId id="290" r:id="rId28"/>
    <p:sldId id="291" r:id="rId29"/>
    <p:sldId id="292" r:id="rId30"/>
    <p:sldId id="286" r:id="rId31"/>
    <p:sldId id="285" r:id="rId32"/>
    <p:sldId id="293" r:id="rId33"/>
    <p:sldId id="294" r:id="rId34"/>
    <p:sldId id="295" r:id="rId35"/>
    <p:sldId id="27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90"/>
    <a:srgbClr val="FF79EC"/>
    <a:srgbClr val="FFDDFA"/>
    <a:srgbClr val="4600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1" autoAdjust="0"/>
    <p:restoredTop sz="81149" autoAdjust="0"/>
  </p:normalViewPr>
  <p:slideViewPr>
    <p:cSldViewPr snapToGrid="0">
      <p:cViewPr varScale="1">
        <p:scale>
          <a:sx n="60" d="100"/>
          <a:sy n="60" d="100"/>
        </p:scale>
        <p:origin x="110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FCF28-0B2F-4DCE-94A8-7C87C9A1CA92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E1A35-12E8-4B74-A3FC-783DE5F57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802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E1F2E-ACCD-44FA-A04B-A32EA16D0B22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2F9A2F-D20E-449A-875A-3AD237EA6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309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Wr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Wb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Selamat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pagi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semuanya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Pertama</a:t>
            </a:r>
            <a:r>
              <a:rPr lang="en-US" baseline="0" dirty="0" smtClean="0"/>
              <a:t>-tama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mengucapkan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terima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kasih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sukrisno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selaku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penguji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saiful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restya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selaku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pembimbing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selaku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pembimbing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chairuni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Irene, </a:t>
            </a:r>
            <a:r>
              <a:rPr lang="en-US" baseline="0" dirty="0" err="1" smtClean="0"/>
              <a:t>serta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teman-teman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telah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menyempatkan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hadir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seminar TA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Perkenalkan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Muhammad </a:t>
            </a:r>
            <a:r>
              <a:rPr lang="en-US" baseline="0" dirty="0" err="1" smtClean="0"/>
              <a:t>Ridwan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nim</a:t>
            </a:r>
            <a:r>
              <a:rPr lang="en-US" baseline="0" dirty="0" smtClean="0"/>
              <a:t> 13513008,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judul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18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Dari </a:t>
            </a:r>
            <a:r>
              <a:rPr lang="en-US" dirty="0" err="1" smtClean="0"/>
              <a:t>persoalan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, </a:t>
            </a:r>
            <a:r>
              <a:rPr lang="en-US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menggambarkan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struktur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game. Dari </a:t>
            </a:r>
            <a:r>
              <a:rPr lang="en-US" baseline="0" dirty="0" err="1" smtClean="0"/>
              <a:t>struktur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menemukan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beberapa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permasalahan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dianalisis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menentukan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solusi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Permasalahan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31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selama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tahun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sedangkan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memodelkan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masing-masing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tradisional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sebentar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maka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mengimplementasikan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tarian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Namun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ternyata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seluruh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tradisional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cocok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penelitian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karena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syarat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tarian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diimplementasikan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00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pemodelan</a:t>
            </a:r>
            <a:r>
              <a:rPr lang="en-US" dirty="0" smtClean="0"/>
              <a:t> </a:t>
            </a:r>
            <a:r>
              <a:rPr lang="en-US" dirty="0" err="1" smtClean="0"/>
              <a:t>tari</a:t>
            </a:r>
            <a:r>
              <a:rPr lang="en-US" dirty="0" smtClean="0"/>
              <a:t> </a:t>
            </a:r>
            <a:r>
              <a:rPr lang="en-US" dirty="0" err="1" smtClean="0"/>
              <a:t>tradisional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mencocokkan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pengguna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model,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meninjau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beberapa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penelitian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sejenis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lihat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kedua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penelitian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peneliti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hidden </a:t>
            </a:r>
            <a:r>
              <a:rPr lang="en-US" baseline="0" dirty="0" err="1" smtClean="0"/>
              <a:t>markov</a:t>
            </a:r>
            <a:r>
              <a:rPr lang="en-US" baseline="0" dirty="0" smtClean="0"/>
              <a:t> model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rekognisi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gerakan</a:t>
            </a:r>
            <a:r>
              <a:rPr lang="en-US" baseline="0" dirty="0" smtClean="0"/>
              <a:t>. Dan </a:t>
            </a:r>
            <a:r>
              <a:rPr lang="en-US" baseline="0" dirty="0" err="1" smtClean="0"/>
              <a:t>berdasarkan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penelitian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, HMM </a:t>
            </a:r>
            <a:r>
              <a:rPr lang="en-US" baseline="0" dirty="0" err="1" smtClean="0"/>
              <a:t>sangat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efektif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efisien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rekognisi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gerakan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92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Saya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menjelaskan</a:t>
            </a:r>
            <a:r>
              <a:rPr lang="en-US" dirty="0" smtClean="0"/>
              <a:t> hidden </a:t>
            </a:r>
            <a:r>
              <a:rPr lang="en-US" dirty="0" err="1" smtClean="0"/>
              <a:t>markov</a:t>
            </a:r>
            <a:r>
              <a:rPr lang="en-US" dirty="0" smtClean="0"/>
              <a:t> model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singkat</a:t>
            </a:r>
            <a:r>
              <a:rPr lang="en-US" dirty="0" smtClean="0"/>
              <a:t> </a:t>
            </a: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yang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layar</a:t>
            </a:r>
            <a:r>
              <a:rPr lang="en-US" dirty="0" smtClean="0"/>
              <a:t>. HMM </a:t>
            </a:r>
            <a:r>
              <a:rPr lang="en-US" dirty="0" err="1" smtClean="0"/>
              <a:t>biasanya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speech recognition. </a:t>
            </a:r>
            <a:r>
              <a:rPr lang="en-US" dirty="0" err="1" smtClean="0"/>
              <a:t>Jadi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input </a:t>
            </a:r>
            <a:r>
              <a:rPr lang="en-US" dirty="0" err="1" smtClean="0"/>
              <a:t>suara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output kata.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penelitian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hidden state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gesture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output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phrase.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28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yang </a:t>
            </a:r>
            <a:r>
              <a:rPr lang="en-US" dirty="0" err="1" smtClean="0"/>
              <a:t>telah</a:t>
            </a:r>
            <a:r>
              <a:rPr lang="en-US" dirty="0" smtClean="0"/>
              <a:t> </a:t>
            </a:r>
            <a:r>
              <a:rPr lang="en-US" dirty="0" err="1" smtClean="0"/>
              <a:t>diproses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kemudian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pemodelan</a:t>
            </a:r>
            <a:r>
              <a:rPr lang="en-US" baseline="0" dirty="0" smtClean="0"/>
              <a:t> HMM, gesture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hidden state, phrase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observed state,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pembuatan</a:t>
            </a:r>
            <a:r>
              <a:rPr lang="en-US" baseline="0" dirty="0" smtClean="0"/>
              <a:t> grammar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urutan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tarian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Kemudian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pembuatan</a:t>
            </a:r>
            <a:r>
              <a:rPr lang="en-US" baseline="0" dirty="0" smtClean="0"/>
              <a:t> avatar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guide,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merekam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seorang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penari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menarikan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tarian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kondisi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baik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kostum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sesuai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kamera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bagus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dsb</a:t>
            </a:r>
            <a:r>
              <a:rPr lang="en-US" baseline="0" dirty="0" smtClean="0"/>
              <a:t>. Video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kemudian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diedit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video editor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menghasilkan</a:t>
            </a:r>
            <a:r>
              <a:rPr lang="en-US" baseline="0" dirty="0" smtClean="0"/>
              <a:t> avatar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menambahkan</a:t>
            </a:r>
            <a:r>
              <a:rPr lang="en-US" baseline="0" dirty="0" smtClean="0"/>
              <a:t> guide. Guide </a:t>
            </a:r>
            <a:r>
              <a:rPr lang="en-US" baseline="0" dirty="0" err="1" smtClean="0"/>
              <a:t>ditambahkan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berdasarkan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tiap</a:t>
            </a:r>
            <a:r>
              <a:rPr lang="en-US" baseline="0" dirty="0" smtClean="0"/>
              <a:t> gesture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phrase.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07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Sebelum</a:t>
            </a:r>
            <a:r>
              <a:rPr lang="en-US" dirty="0" smtClean="0"/>
              <a:t> </a:t>
            </a:r>
            <a:r>
              <a:rPr lang="en-US" dirty="0" err="1" smtClean="0"/>
              <a:t>pembuatan</a:t>
            </a:r>
            <a:r>
              <a:rPr lang="en-US" baseline="0" dirty="0" smtClean="0"/>
              <a:t> HMM, data </a:t>
            </a:r>
            <a:r>
              <a:rPr lang="en-US" baseline="0" dirty="0" err="1" smtClean="0"/>
              <a:t>harus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dikelompokkan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sebagai</a:t>
            </a:r>
            <a:r>
              <a:rPr lang="en-US" baseline="0" dirty="0" smtClean="0"/>
              <a:t> phrase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gesture. Phrase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…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gesture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… Pose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…. Hal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dibutuhkan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karena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didapatkan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sensor android,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 accelerometer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gyroscope. </a:t>
            </a:r>
            <a:r>
              <a:rPr lang="en-US" baseline="0" dirty="0" err="1" smtClean="0"/>
              <a:t>Karena</a:t>
            </a:r>
            <a:r>
              <a:rPr lang="en-US" baseline="0" dirty="0" smtClean="0"/>
              <a:t> bias </a:t>
            </a:r>
            <a:r>
              <a:rPr lang="en-US" baseline="0" dirty="0" err="1" smtClean="0"/>
              <a:t>saja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dua</a:t>
            </a:r>
            <a:r>
              <a:rPr lang="en-US" baseline="0" dirty="0" smtClean="0"/>
              <a:t> gesture yang </a:t>
            </a:r>
            <a:r>
              <a:rPr lang="en-US" baseline="0" dirty="0" err="1" smtClean="0"/>
              <a:t>berbeda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namun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hasil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deteksi</a:t>
            </a:r>
            <a:r>
              <a:rPr lang="en-US" baseline="0" dirty="0" smtClean="0"/>
              <a:t> sensor </a:t>
            </a:r>
            <a:r>
              <a:rPr lang="en-US" baseline="0" dirty="0" err="1" smtClean="0"/>
              <a:t>memang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mirip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Sehingga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dilihat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kemiripan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kedua</a:t>
            </a:r>
            <a:r>
              <a:rPr lang="en-US" baseline="0" dirty="0" smtClean="0"/>
              <a:t> gesture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Setiap</a:t>
            </a:r>
            <a:r>
              <a:rPr lang="en-US" baseline="0" dirty="0" smtClean="0"/>
              <a:t> phrase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diberikan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identitas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angka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diurutkan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berdasarkan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kemiripan</a:t>
            </a:r>
            <a:r>
              <a:rPr lang="en-US" baseline="0" dirty="0" smtClean="0"/>
              <a:t> data. Hal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menghitung</a:t>
            </a:r>
            <a:r>
              <a:rPr lang="en-US" baseline="0" dirty="0" smtClean="0"/>
              <a:t> feedback.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89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mendeteksi</a:t>
            </a:r>
            <a:r>
              <a:rPr lang="en-US" dirty="0" smtClean="0"/>
              <a:t> </a:t>
            </a:r>
            <a:r>
              <a:rPr lang="en-US" dirty="0" err="1" smtClean="0"/>
              <a:t>gerakan</a:t>
            </a:r>
            <a:r>
              <a:rPr lang="en-US" dirty="0" smtClean="0"/>
              <a:t> </a:t>
            </a:r>
            <a:r>
              <a:rPr lang="en-US" dirty="0" err="1" smtClean="0"/>
              <a:t>pemain</a:t>
            </a:r>
            <a:r>
              <a:rPr lang="en-US" dirty="0" smtClean="0"/>
              <a:t>, smartphone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mendeteksi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gerakan</a:t>
            </a:r>
            <a:r>
              <a:rPr lang="en-US" baseline="0" dirty="0" smtClean="0"/>
              <a:t> smartphone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accelerometer,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gyroscope. Sensor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mendeteksi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awal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hingga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akhir</a:t>
            </a:r>
            <a:r>
              <a:rPr lang="en-US" baseline="0" dirty="0" smtClean="0"/>
              <a:t>. Dan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awal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hingga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akhir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, smartphone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mengirimkan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hasil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deteksi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komputer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setiap</a:t>
            </a:r>
            <a:r>
              <a:rPr lang="en-US" baseline="0" dirty="0" smtClean="0"/>
              <a:t> phrase, data </a:t>
            </a:r>
            <a:r>
              <a:rPr lang="en-US" baseline="0" dirty="0" err="1" smtClean="0"/>
              <a:t>diproses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HMM. </a:t>
            </a:r>
            <a:r>
              <a:rPr lang="en-US" baseline="0" dirty="0" err="1" smtClean="0"/>
              <a:t>Hasilnya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kemudian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dibandingkan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expected phrase </a:t>
            </a:r>
            <a:r>
              <a:rPr lang="en-US" baseline="0" dirty="0" err="1" smtClean="0"/>
              <a:t>seperti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tadi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jelaskan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14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Untuk</a:t>
            </a:r>
            <a:r>
              <a:rPr lang="en-US" baseline="0" dirty="0" smtClean="0"/>
              <a:t> UX goals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game yang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dibangun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penelitian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menentukan</a:t>
            </a:r>
            <a:r>
              <a:rPr lang="en-US" baseline="0" dirty="0" smtClean="0"/>
              <a:t> UX goals motivating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awal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karena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tujuan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penelitian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memotivasi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pemain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Sedangkan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uX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lainnya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meninjau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penelitan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jenis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dilakukan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oleh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Vajk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tentang</a:t>
            </a:r>
            <a:r>
              <a:rPr lang="en-US" baseline="0" dirty="0" smtClean="0"/>
              <a:t> UX yang </a:t>
            </a:r>
            <a:r>
              <a:rPr lang="en-US" baseline="0" dirty="0" err="1" smtClean="0"/>
              <a:t>dihasilkan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aplikasi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ponsel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sebagai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wii</a:t>
            </a:r>
            <a:r>
              <a:rPr lang="en-US" baseline="0" dirty="0" smtClean="0"/>
              <a:t>-like controller. UX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fun, intuitive,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socially enjoyable.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74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komunikasi</a:t>
            </a:r>
            <a:r>
              <a:rPr lang="en-US" dirty="0" smtClean="0"/>
              <a:t> smartphone</a:t>
            </a:r>
            <a:r>
              <a:rPr lang="en-US" baseline="0" dirty="0" smtClean="0"/>
              <a:t> android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computer, </a:t>
            </a:r>
            <a:r>
              <a:rPr lang="en-US" baseline="0" dirty="0" err="1" smtClean="0"/>
              <a:t>terdapat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..</a:t>
            </a:r>
          </a:p>
          <a:p>
            <a:r>
              <a:rPr lang="en-US" baseline="0" dirty="0" err="1" smtClean="0"/>
              <a:t>Namun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penelitian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Bluetooth </a:t>
            </a:r>
            <a:r>
              <a:rPr lang="en-US" baseline="0" dirty="0" err="1" smtClean="0"/>
              <a:t>karena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membutuhkan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koneksi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jaringan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internet. </a:t>
            </a:r>
            <a:r>
              <a:rPr lang="en-US" baseline="0" dirty="0" err="1" smtClean="0"/>
              <a:t>Lagipula</a:t>
            </a:r>
            <a:r>
              <a:rPr lang="en-US" baseline="0" dirty="0" smtClean="0"/>
              <a:t> smartphone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pc </a:t>
            </a:r>
            <a:r>
              <a:rPr lang="en-US" baseline="0" dirty="0" err="1" smtClean="0"/>
              <a:t>zaman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sekarang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sudah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Bluetooth.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76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menentukan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kebutuhan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perangkat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lunak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game,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meninjau</a:t>
            </a:r>
            <a:r>
              <a:rPr lang="en-US" baseline="0" dirty="0" smtClean="0"/>
              <a:t> game </a:t>
            </a:r>
            <a:r>
              <a:rPr lang="en-US" baseline="0" dirty="0" err="1" smtClean="0"/>
              <a:t>sejenis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18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Pada</a:t>
            </a:r>
            <a:r>
              <a:rPr lang="en-US" dirty="0" smtClean="0"/>
              <a:t> seminar </a:t>
            </a:r>
            <a:r>
              <a:rPr lang="en-US" dirty="0" err="1" smtClean="0"/>
              <a:t>ini</a:t>
            </a:r>
            <a:r>
              <a:rPr lang="en-US" dirty="0" smtClean="0"/>
              <a:t>, </a:t>
            </a:r>
            <a:r>
              <a:rPr lang="en-US" dirty="0" err="1" smtClean="0"/>
              <a:t>terlebih</a:t>
            </a:r>
            <a:r>
              <a:rPr lang="en-US" dirty="0" smtClean="0"/>
              <a:t> </a:t>
            </a:r>
            <a:r>
              <a:rPr lang="en-US" dirty="0" err="1" smtClean="0"/>
              <a:t>dahul</a:t>
            </a:r>
            <a:r>
              <a:rPr lang="en-US" dirty="0" smtClean="0"/>
              <a:t> </a:t>
            </a:r>
            <a:r>
              <a:rPr lang="en-US" dirty="0" err="1" smtClean="0"/>
              <a:t>saya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menjelaskan</a:t>
            </a:r>
            <a:r>
              <a:rPr lang="en-US" dirty="0" smtClean="0"/>
              <a:t> </a:t>
            </a:r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, </a:t>
            </a:r>
            <a:r>
              <a:rPr lang="en-US" dirty="0" err="1" smtClean="0"/>
              <a:t>rumusan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r>
              <a:rPr lang="en-US" dirty="0" smtClean="0"/>
              <a:t>, </a:t>
            </a:r>
            <a:r>
              <a:rPr lang="en-US" dirty="0" err="1" smtClean="0"/>
              <a:t>tujuan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batasan</a:t>
            </a:r>
            <a:r>
              <a:rPr lang="en-US" dirty="0" smtClean="0"/>
              <a:t>,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metodologi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deskripsi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persoalan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penelitian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analisis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masalah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ditemukan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serta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rencana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solusi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diimplementasikan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32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423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tinjaun</a:t>
            </a:r>
            <a:r>
              <a:rPr lang="en-US" dirty="0" smtClean="0"/>
              <a:t> game </a:t>
            </a:r>
            <a:r>
              <a:rPr lang="en-US" dirty="0" err="1" smtClean="0"/>
              <a:t>sejenis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ux</a:t>
            </a:r>
            <a:r>
              <a:rPr lang="en-US" baseline="0" dirty="0" smtClean="0"/>
              <a:t> goals yang </a:t>
            </a:r>
            <a:r>
              <a:rPr lang="en-US" baseline="0" dirty="0" err="1" smtClean="0"/>
              <a:t>telah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ditentukan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serta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tujuan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penelitian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mendefinisikan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kebutuhan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perangkat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lunak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18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mengevaluasi</a:t>
            </a:r>
            <a:r>
              <a:rPr lang="en-US" dirty="0" smtClean="0"/>
              <a:t> User</a:t>
            </a:r>
            <a:r>
              <a:rPr lang="en-US" baseline="0" dirty="0" smtClean="0"/>
              <a:t> experience, </a:t>
            </a:r>
            <a:r>
              <a:rPr lang="en-US" baseline="0" dirty="0" err="1" smtClean="0"/>
              <a:t>terdapat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beberapa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diimplementasikan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penelitian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…</a:t>
            </a:r>
          </a:p>
          <a:p>
            <a:r>
              <a:rPr lang="en-US" baseline="0" dirty="0" err="1" smtClean="0"/>
              <a:t>Namun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game experience questionnaire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mendapatkan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poin-poin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penting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ingin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diketahui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serta</a:t>
            </a:r>
            <a:r>
              <a:rPr lang="en-US" baseline="0" dirty="0" smtClean="0"/>
              <a:t> co-discovery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hal-hal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menarik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mungkin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partisipan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memainkan</a:t>
            </a:r>
            <a:r>
              <a:rPr lang="en-US" baseline="0" dirty="0" smtClean="0"/>
              <a:t> game.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543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mengevaluasi</a:t>
            </a:r>
            <a:r>
              <a:rPr lang="en-US" dirty="0" smtClean="0"/>
              <a:t> User</a:t>
            </a:r>
            <a:r>
              <a:rPr lang="en-US" baseline="0" dirty="0" smtClean="0"/>
              <a:t> experience, </a:t>
            </a:r>
            <a:r>
              <a:rPr lang="en-US" baseline="0" dirty="0" err="1" smtClean="0"/>
              <a:t>terdapat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beberapa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diimplementasikan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penelitian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…</a:t>
            </a:r>
          </a:p>
          <a:p>
            <a:r>
              <a:rPr lang="en-US" baseline="0" dirty="0" err="1" smtClean="0"/>
              <a:t>Namun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game experience questionnaire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mendapatkan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poin-poin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penting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ingin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diketahui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serta</a:t>
            </a:r>
            <a:r>
              <a:rPr lang="en-US" baseline="0" dirty="0" smtClean="0"/>
              <a:t> co-discovery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hal-hal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menarik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mungkin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partisipan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memainkan</a:t>
            </a:r>
            <a:r>
              <a:rPr lang="en-US" baseline="0" dirty="0" smtClean="0"/>
              <a:t> game.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28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mengevaluasi</a:t>
            </a:r>
            <a:r>
              <a:rPr lang="en-US" dirty="0" smtClean="0"/>
              <a:t> User</a:t>
            </a:r>
            <a:r>
              <a:rPr lang="en-US" baseline="0" dirty="0" smtClean="0"/>
              <a:t> experience, </a:t>
            </a:r>
            <a:r>
              <a:rPr lang="en-US" baseline="0" dirty="0" err="1" smtClean="0"/>
              <a:t>terdapat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beberapa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diimplementasikan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penelitian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…</a:t>
            </a:r>
          </a:p>
          <a:p>
            <a:r>
              <a:rPr lang="en-US" baseline="0" dirty="0" err="1" smtClean="0"/>
              <a:t>Namun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game experience questionnaire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mendapatkan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poin-poin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penting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ingin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diketahui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serta</a:t>
            </a:r>
            <a:r>
              <a:rPr lang="en-US" baseline="0" dirty="0" smtClean="0"/>
              <a:t> co-discovery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hal-hal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menarik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mungkin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partisipan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memainkan</a:t>
            </a:r>
            <a:r>
              <a:rPr lang="en-US" baseline="0" dirty="0" smtClean="0"/>
              <a:t> game.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8748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mengevaluasi</a:t>
            </a:r>
            <a:r>
              <a:rPr lang="en-US" dirty="0" smtClean="0"/>
              <a:t> User</a:t>
            </a:r>
            <a:r>
              <a:rPr lang="en-US" baseline="0" dirty="0" smtClean="0"/>
              <a:t> experience, </a:t>
            </a:r>
            <a:r>
              <a:rPr lang="en-US" baseline="0" dirty="0" err="1" smtClean="0"/>
              <a:t>terdapat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beberapa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diimplementasikan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penelitian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…</a:t>
            </a:r>
          </a:p>
          <a:p>
            <a:r>
              <a:rPr lang="en-US" baseline="0" dirty="0" err="1" smtClean="0"/>
              <a:t>Namun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game experience questionnaire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mendapatkan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poin-poin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penting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ingin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diketahui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serta</a:t>
            </a:r>
            <a:r>
              <a:rPr lang="en-US" baseline="0" dirty="0" smtClean="0"/>
              <a:t> co-discovery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hal-hal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menarik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mungkin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partisipan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memainkan</a:t>
            </a:r>
            <a:r>
              <a:rPr lang="en-US" baseline="0" dirty="0" smtClean="0"/>
              <a:t> game.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959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mengevaluasi</a:t>
            </a:r>
            <a:r>
              <a:rPr lang="en-US" dirty="0" smtClean="0"/>
              <a:t> User</a:t>
            </a:r>
            <a:r>
              <a:rPr lang="en-US" baseline="0" dirty="0" smtClean="0"/>
              <a:t> experience, </a:t>
            </a:r>
            <a:r>
              <a:rPr lang="en-US" baseline="0" dirty="0" err="1" smtClean="0"/>
              <a:t>terdapat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beberapa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diimplementasikan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penelitian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…</a:t>
            </a:r>
          </a:p>
          <a:p>
            <a:r>
              <a:rPr lang="en-US" baseline="0" dirty="0" err="1" smtClean="0"/>
              <a:t>Namun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game experience questionnaire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mendapatkan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poin-poin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penting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ingin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diketahui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serta</a:t>
            </a:r>
            <a:r>
              <a:rPr lang="en-US" baseline="0" dirty="0" smtClean="0"/>
              <a:t> co-discovery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hal-hal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menarik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mungkin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partisipan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memainkan</a:t>
            </a:r>
            <a:r>
              <a:rPr lang="en-US" baseline="0" dirty="0" smtClean="0"/>
              <a:t> game.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676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mengevaluasi</a:t>
            </a:r>
            <a:r>
              <a:rPr lang="en-US" dirty="0" smtClean="0"/>
              <a:t> User</a:t>
            </a:r>
            <a:r>
              <a:rPr lang="en-US" baseline="0" dirty="0" smtClean="0"/>
              <a:t> experience, </a:t>
            </a:r>
            <a:r>
              <a:rPr lang="en-US" baseline="0" dirty="0" err="1" smtClean="0"/>
              <a:t>terdapat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beberapa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diimplementasikan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penelitian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…</a:t>
            </a:r>
          </a:p>
          <a:p>
            <a:r>
              <a:rPr lang="en-US" baseline="0" dirty="0" err="1" smtClean="0"/>
              <a:t>Namun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game experience questionnaire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mendapatkan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poin-poin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penting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ingin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diketahui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serta</a:t>
            </a:r>
            <a:r>
              <a:rPr lang="en-US" baseline="0" dirty="0" smtClean="0"/>
              <a:t> co-discovery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hal-hal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menarik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mungkin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partisipan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memainkan</a:t>
            </a:r>
            <a:r>
              <a:rPr lang="en-US" baseline="0" dirty="0" smtClean="0"/>
              <a:t> game.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7137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mengevaluasi</a:t>
            </a:r>
            <a:r>
              <a:rPr lang="en-US" dirty="0" smtClean="0"/>
              <a:t> User</a:t>
            </a:r>
            <a:r>
              <a:rPr lang="en-US" baseline="0" dirty="0" smtClean="0"/>
              <a:t> experience, </a:t>
            </a:r>
            <a:r>
              <a:rPr lang="en-US" baseline="0" dirty="0" err="1" smtClean="0"/>
              <a:t>terdapat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beberapa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diimplementasikan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penelitian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…</a:t>
            </a:r>
          </a:p>
          <a:p>
            <a:r>
              <a:rPr lang="en-US" baseline="0" dirty="0" err="1" smtClean="0"/>
              <a:t>Namun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game experience questionnaire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mendapatkan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poin-poin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penting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ingin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diketahui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serta</a:t>
            </a:r>
            <a:r>
              <a:rPr lang="en-US" baseline="0" dirty="0" smtClean="0"/>
              <a:t> co-discovery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hal-hal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menarik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mungkin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partisipan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memainkan</a:t>
            </a:r>
            <a:r>
              <a:rPr lang="en-US" baseline="0" dirty="0" smtClean="0"/>
              <a:t> game.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6824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mengevaluasi</a:t>
            </a:r>
            <a:r>
              <a:rPr lang="en-US" dirty="0" smtClean="0"/>
              <a:t> User</a:t>
            </a:r>
            <a:r>
              <a:rPr lang="en-US" baseline="0" dirty="0" smtClean="0"/>
              <a:t> experience, </a:t>
            </a:r>
            <a:r>
              <a:rPr lang="en-US" baseline="0" dirty="0" err="1" smtClean="0"/>
              <a:t>terdapat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beberapa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diimplementasikan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penelitian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…</a:t>
            </a:r>
          </a:p>
          <a:p>
            <a:r>
              <a:rPr lang="en-US" baseline="0" dirty="0" err="1" smtClean="0"/>
              <a:t>Namun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game experience questionnaire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mendapatkan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poin-poin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penting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ingin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diketahui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serta</a:t>
            </a:r>
            <a:r>
              <a:rPr lang="en-US" baseline="0" dirty="0" smtClean="0"/>
              <a:t> co-discovery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hal-hal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menarik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mungkin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partisipan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memainkan</a:t>
            </a:r>
            <a:r>
              <a:rPr lang="en-US" baseline="0" dirty="0" smtClean="0"/>
              <a:t> game.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521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Pada</a:t>
            </a:r>
            <a:r>
              <a:rPr lang="en-US" dirty="0" smtClean="0"/>
              <a:t> seminar </a:t>
            </a:r>
            <a:r>
              <a:rPr lang="en-US" dirty="0" err="1" smtClean="0"/>
              <a:t>ini</a:t>
            </a:r>
            <a:r>
              <a:rPr lang="en-US" dirty="0" smtClean="0"/>
              <a:t>, </a:t>
            </a:r>
            <a:r>
              <a:rPr lang="en-US" dirty="0" err="1" smtClean="0"/>
              <a:t>terlebih</a:t>
            </a:r>
            <a:r>
              <a:rPr lang="en-US" dirty="0" smtClean="0"/>
              <a:t> </a:t>
            </a:r>
            <a:r>
              <a:rPr lang="en-US" dirty="0" err="1" smtClean="0"/>
              <a:t>dahul</a:t>
            </a:r>
            <a:r>
              <a:rPr lang="en-US" dirty="0" smtClean="0"/>
              <a:t> </a:t>
            </a:r>
            <a:r>
              <a:rPr lang="en-US" dirty="0" err="1" smtClean="0"/>
              <a:t>saya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menjelaskan</a:t>
            </a:r>
            <a:r>
              <a:rPr lang="en-US" dirty="0" smtClean="0"/>
              <a:t> </a:t>
            </a:r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, </a:t>
            </a:r>
            <a:r>
              <a:rPr lang="en-US" dirty="0" err="1" smtClean="0"/>
              <a:t>rumusan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r>
              <a:rPr lang="en-US" dirty="0" smtClean="0"/>
              <a:t>, </a:t>
            </a:r>
            <a:r>
              <a:rPr lang="en-US" dirty="0" err="1" smtClean="0"/>
              <a:t>tujuan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batasan</a:t>
            </a:r>
            <a:r>
              <a:rPr lang="en-US" dirty="0" smtClean="0"/>
              <a:t>,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metodologi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deskripsi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persoalan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penelitian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analisis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masalah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ditemukan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serta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rencana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solusi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diimplementasikan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92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mengevaluasi</a:t>
            </a:r>
            <a:r>
              <a:rPr lang="en-US" dirty="0" smtClean="0"/>
              <a:t> User</a:t>
            </a:r>
            <a:r>
              <a:rPr lang="en-US" baseline="0" dirty="0" smtClean="0"/>
              <a:t> experience, </a:t>
            </a:r>
            <a:r>
              <a:rPr lang="en-US" baseline="0" dirty="0" err="1" smtClean="0"/>
              <a:t>terdapat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beberapa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diimplementasikan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penelitian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…</a:t>
            </a:r>
          </a:p>
          <a:p>
            <a:r>
              <a:rPr lang="en-US" baseline="0" dirty="0" err="1" smtClean="0"/>
              <a:t>Namun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game experience questionnaire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mendapatkan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poin-poin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penting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ingin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diketahui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serta</a:t>
            </a:r>
            <a:r>
              <a:rPr lang="en-US" baseline="0" dirty="0" smtClean="0"/>
              <a:t> co-discovery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hal-hal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menarik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mungkin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partisipan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memainkan</a:t>
            </a:r>
            <a:r>
              <a:rPr lang="en-US" baseline="0" dirty="0" smtClean="0"/>
              <a:t> game.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00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mengevaluasi</a:t>
            </a:r>
            <a:r>
              <a:rPr lang="en-US" dirty="0" smtClean="0"/>
              <a:t> User</a:t>
            </a:r>
            <a:r>
              <a:rPr lang="en-US" baseline="0" dirty="0" smtClean="0"/>
              <a:t> experience, </a:t>
            </a:r>
            <a:r>
              <a:rPr lang="en-US" baseline="0" dirty="0" err="1" smtClean="0"/>
              <a:t>terdapat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beberapa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diimplementasikan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penelitian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…</a:t>
            </a:r>
          </a:p>
          <a:p>
            <a:r>
              <a:rPr lang="en-US" baseline="0" dirty="0" err="1" smtClean="0"/>
              <a:t>Namun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game experience questionnaire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mendapatkan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poin-poin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penting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ingin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diketahui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serta</a:t>
            </a:r>
            <a:r>
              <a:rPr lang="en-US" baseline="0" dirty="0" smtClean="0"/>
              <a:t> co-discovery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hal-hal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menarik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mungkin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partisipan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memainkan</a:t>
            </a:r>
            <a:r>
              <a:rPr lang="en-US" baseline="0" dirty="0" smtClean="0"/>
              <a:t> game.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295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mengevaluasi</a:t>
            </a:r>
            <a:r>
              <a:rPr lang="en-US" dirty="0" smtClean="0"/>
              <a:t> User</a:t>
            </a:r>
            <a:r>
              <a:rPr lang="en-US" baseline="0" dirty="0" smtClean="0"/>
              <a:t> experience, </a:t>
            </a:r>
            <a:r>
              <a:rPr lang="en-US" baseline="0" dirty="0" err="1" smtClean="0"/>
              <a:t>terdapat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beberapa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diimplementasikan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penelitian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…</a:t>
            </a:r>
          </a:p>
          <a:p>
            <a:r>
              <a:rPr lang="en-US" baseline="0" dirty="0" err="1" smtClean="0"/>
              <a:t>Namun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game experience questionnaire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mendapatkan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poin-poin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penting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ingin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diketahui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serta</a:t>
            </a:r>
            <a:r>
              <a:rPr lang="en-US" baseline="0" dirty="0" smtClean="0"/>
              <a:t> co-discovery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hal-hal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menarik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mungkin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partisipan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memainkan</a:t>
            </a:r>
            <a:r>
              <a:rPr lang="en-US" baseline="0" dirty="0" smtClean="0"/>
              <a:t> game.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592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mengevaluasi</a:t>
            </a:r>
            <a:r>
              <a:rPr lang="en-US" dirty="0" smtClean="0"/>
              <a:t> User</a:t>
            </a:r>
            <a:r>
              <a:rPr lang="en-US" baseline="0" dirty="0" smtClean="0"/>
              <a:t> experience, </a:t>
            </a:r>
            <a:r>
              <a:rPr lang="en-US" baseline="0" dirty="0" err="1" smtClean="0"/>
              <a:t>terdapat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beberapa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diimplementasikan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penelitian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…</a:t>
            </a:r>
          </a:p>
          <a:p>
            <a:r>
              <a:rPr lang="en-US" baseline="0" dirty="0" err="1" smtClean="0"/>
              <a:t>Namun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game experience questionnaire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mendapatkan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poin-poin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penting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ingin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diketahui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serta</a:t>
            </a:r>
            <a:r>
              <a:rPr lang="en-US" baseline="0" dirty="0" smtClean="0"/>
              <a:t> co-discovery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hal-hal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menarik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mungkin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partisipan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memainkan</a:t>
            </a:r>
            <a:r>
              <a:rPr lang="en-US" baseline="0" dirty="0" smtClean="0"/>
              <a:t> game.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739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berakhirnya</a:t>
            </a:r>
            <a:r>
              <a:rPr lang="en-US" dirty="0" smtClean="0"/>
              <a:t> </a:t>
            </a:r>
            <a:r>
              <a:rPr lang="en-US" dirty="0" err="1" smtClean="0"/>
              <a:t>penjelasan</a:t>
            </a:r>
            <a:r>
              <a:rPr lang="en-US" dirty="0" smtClean="0"/>
              <a:t> </a:t>
            </a:r>
            <a:r>
              <a:rPr lang="en-US" dirty="0" err="1" smtClean="0"/>
              <a:t>mengenai</a:t>
            </a:r>
            <a:r>
              <a:rPr lang="en-US" dirty="0" smtClean="0"/>
              <a:t> </a:t>
            </a:r>
            <a:r>
              <a:rPr lang="en-US" dirty="0" err="1" smtClean="0"/>
              <a:t>rencana</a:t>
            </a:r>
            <a:r>
              <a:rPr lang="en-US" dirty="0" smtClean="0"/>
              <a:t> </a:t>
            </a:r>
            <a:r>
              <a:rPr lang="en-US" dirty="0" err="1" smtClean="0"/>
              <a:t>evaluasi</a:t>
            </a:r>
            <a:r>
              <a:rPr lang="en-US" dirty="0" smtClean="0"/>
              <a:t> </a:t>
            </a:r>
            <a:r>
              <a:rPr lang="en-US" dirty="0" err="1" smtClean="0"/>
              <a:t>ux</a:t>
            </a:r>
            <a:r>
              <a:rPr lang="en-US" dirty="0" smtClean="0"/>
              <a:t> </a:t>
            </a:r>
            <a:r>
              <a:rPr lang="en-US" dirty="0" err="1" smtClean="0"/>
              <a:t>tadi</a:t>
            </a:r>
            <a:r>
              <a:rPr lang="en-US" dirty="0" smtClean="0"/>
              <a:t>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berakhir</a:t>
            </a:r>
            <a:r>
              <a:rPr lang="en-US" dirty="0" smtClean="0"/>
              <a:t> pula </a:t>
            </a:r>
            <a:r>
              <a:rPr lang="en-US" dirty="0" err="1" smtClean="0"/>
              <a:t>presentasi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saya</a:t>
            </a:r>
            <a:r>
              <a:rPr lang="en-US" dirty="0" smtClean="0"/>
              <a:t>. </a:t>
            </a:r>
            <a:r>
              <a:rPr lang="en-US" dirty="0" err="1" smtClean="0"/>
              <a:t>Saya</a:t>
            </a:r>
            <a:r>
              <a:rPr lang="en-US" dirty="0" smtClean="0"/>
              <a:t> </a:t>
            </a:r>
            <a:r>
              <a:rPr lang="en-US" dirty="0" err="1" smtClean="0"/>
              <a:t>ucapkan</a:t>
            </a:r>
            <a:r>
              <a:rPr lang="en-US" dirty="0" smtClean="0"/>
              <a:t> </a:t>
            </a:r>
            <a:r>
              <a:rPr lang="en-US" dirty="0" err="1" smtClean="0"/>
              <a:t>terima</a:t>
            </a:r>
            <a:r>
              <a:rPr lang="en-US" dirty="0" smtClean="0"/>
              <a:t> </a:t>
            </a:r>
            <a:r>
              <a:rPr lang="en-US" dirty="0" err="1" smtClean="0"/>
              <a:t>kasih</a:t>
            </a:r>
            <a:r>
              <a:rPr lang="en-US" dirty="0" smtClean="0"/>
              <a:t> </a:t>
            </a:r>
            <a:r>
              <a:rPr lang="en-US" dirty="0" err="1" smtClean="0"/>
              <a:t>atas</a:t>
            </a:r>
            <a:r>
              <a:rPr lang="en-US" dirty="0" smtClean="0"/>
              <a:t> </a:t>
            </a:r>
            <a:r>
              <a:rPr lang="en-US" dirty="0" err="1" smtClean="0"/>
              <a:t>perhatiannya</a:t>
            </a:r>
            <a:r>
              <a:rPr lang="en-US" dirty="0" smtClean="0"/>
              <a:t>. 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kembalikan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Saiful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14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diawali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negara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tercinta</a:t>
            </a:r>
            <a:r>
              <a:rPr lang="en-US" baseline="0" dirty="0" smtClean="0"/>
              <a:t>, Indonesia, yang kaya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budaya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lagu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tarian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pakaian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makanan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upacara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dll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Namun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akhir-akhir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minat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pemuda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sangatlah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mempelajari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kebudayaan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. Hal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pemuda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sekarang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lebih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terikat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hal-hal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berbau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teknologi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seperti</a:t>
            </a:r>
            <a:r>
              <a:rPr lang="en-US" baseline="0" dirty="0" smtClean="0"/>
              <a:t> game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media social. </a:t>
            </a:r>
            <a:r>
              <a:rPr lang="en-US" baseline="0" dirty="0" err="1" smtClean="0"/>
              <a:t>Bagaimana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apabila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memanfaatkan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teknologi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seperti</a:t>
            </a:r>
            <a:r>
              <a:rPr lang="en-US" baseline="0" dirty="0" smtClean="0"/>
              <a:t> game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meningkatkan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minat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pemuda</a:t>
            </a:r>
            <a:r>
              <a:rPr lang="en-US" baseline="0" dirty="0" smtClean="0"/>
              <a:t>? </a:t>
            </a:r>
            <a:r>
              <a:rPr lang="en-US" baseline="0" dirty="0" err="1" smtClean="0"/>
              <a:t>Karena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beberapa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penelitian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mendeteksi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tradisional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Namun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penelitian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platform Kinect </a:t>
            </a:r>
            <a:r>
              <a:rPr lang="en-US" baseline="0" dirty="0" err="1" smtClean="0"/>
              <a:t>dimana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masyarakat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banyak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memilikinya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Lagipula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penelitian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menghasilkan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aplikasi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merelease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aplikasi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tahun</a:t>
            </a:r>
            <a:r>
              <a:rPr lang="en-US" baseline="0" dirty="0" smtClean="0"/>
              <a:t> 2016 </a:t>
            </a:r>
            <a:r>
              <a:rPr lang="en-US" baseline="0" dirty="0" err="1" smtClean="0"/>
              <a:t>Ubisoft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merelease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sebuah</a:t>
            </a:r>
            <a:r>
              <a:rPr lang="en-US" baseline="0" dirty="0" smtClean="0"/>
              <a:t> dance game yang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smartphone </a:t>
            </a:r>
            <a:r>
              <a:rPr lang="en-US" baseline="0" dirty="0" err="1" smtClean="0"/>
              <a:t>sebagai</a:t>
            </a:r>
            <a:r>
              <a:rPr lang="en-US" baseline="0" dirty="0" smtClean="0"/>
              <a:t> controller. </a:t>
            </a:r>
            <a:r>
              <a:rPr lang="en-US" baseline="0" dirty="0" err="1" smtClean="0"/>
              <a:t>Sebagai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tahu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zaman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sekarang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banyak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sekali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pemuda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smartphone. </a:t>
            </a:r>
            <a:r>
              <a:rPr lang="en-US" baseline="0" dirty="0" err="1" smtClean="0"/>
              <a:t>Sehingga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membangun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suatu</a:t>
            </a:r>
            <a:r>
              <a:rPr lang="en-US" baseline="0" dirty="0" smtClean="0"/>
              <a:t> dance game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smartphone </a:t>
            </a:r>
            <a:r>
              <a:rPr lang="en-US" baseline="0" dirty="0" err="1" smtClean="0"/>
              <a:t>sebagai</a:t>
            </a:r>
            <a:r>
              <a:rPr lang="en-US" baseline="0" dirty="0" smtClean="0"/>
              <a:t> controller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memotivasi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pemuda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62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, </a:t>
            </a:r>
            <a:r>
              <a:rPr lang="en-US" dirty="0" err="1" smtClean="0"/>
              <a:t>permasalahan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penelitian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…</a:t>
            </a:r>
          </a:p>
          <a:p>
            <a:r>
              <a:rPr lang="en-US" baseline="0" dirty="0" smtClean="0"/>
              <a:t>Dari </a:t>
            </a:r>
            <a:r>
              <a:rPr lang="en-US" baseline="0" dirty="0" err="1" smtClean="0"/>
              <a:t>permasalahan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merumuskan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beberapa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rumusah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berdasarkan</a:t>
            </a:r>
            <a:r>
              <a:rPr lang="en-US" baseline="0" dirty="0" smtClean="0"/>
              <a:t> kata-kata yang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highlight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47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,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menjawab</a:t>
            </a:r>
            <a:r>
              <a:rPr lang="en-US" dirty="0" smtClean="0"/>
              <a:t> </a:t>
            </a:r>
            <a:r>
              <a:rPr lang="en-US" dirty="0" err="1" smtClean="0"/>
              <a:t>rumusan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26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Karena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tujuan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penelitian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memotivasi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pemain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menarikan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tradisional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maka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lebih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menitik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user experience </a:t>
            </a:r>
            <a:r>
              <a:rPr lang="en-US" baseline="0" dirty="0" err="1" smtClean="0"/>
              <a:t>ketimbang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akurasi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pendeteksian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gerakan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66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metodologi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penelitian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pertama</a:t>
            </a:r>
            <a:r>
              <a:rPr lang="en-US" baseline="0" dirty="0" smtClean="0"/>
              <a:t>-tama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menganalisis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permasalahan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rencana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solusi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telah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TA 1, </a:t>
            </a:r>
            <a:r>
              <a:rPr lang="en-US" baseline="0" dirty="0" err="1" smtClean="0"/>
              <a:t>selanjutnya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memodelkan</a:t>
            </a:r>
            <a:r>
              <a:rPr lang="en-US" baseline="0" dirty="0" smtClean="0"/>
              <a:t> data, </a:t>
            </a:r>
            <a:r>
              <a:rPr lang="en-US" baseline="0" dirty="0" err="1" smtClean="0"/>
              <a:t>merancang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aplikasi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membangun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aplikasi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serta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pengujian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pengujian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pengujian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pengujian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aplikasi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pengujian</a:t>
            </a:r>
            <a:r>
              <a:rPr lang="en-US" baseline="0" dirty="0" smtClean="0"/>
              <a:t> user experience.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44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Seperti</a:t>
            </a:r>
            <a:r>
              <a:rPr lang="en-US" dirty="0" smtClean="0"/>
              <a:t> yang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dilihat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layar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persoalan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penelitian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pemain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smartphone android </a:t>
            </a:r>
            <a:r>
              <a:rPr lang="en-US" baseline="0" dirty="0" err="1" smtClean="0"/>
              <a:t>sebagai</a:t>
            </a:r>
            <a:r>
              <a:rPr lang="en-US" baseline="0" dirty="0" smtClean="0"/>
              <a:t> controller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mengikuti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gerakan</a:t>
            </a:r>
            <a:r>
              <a:rPr lang="en-US" baseline="0" dirty="0" smtClean="0"/>
              <a:t> avatar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guide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layar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Berdasarkan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pemain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pemain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mendapatkan</a:t>
            </a:r>
            <a:r>
              <a:rPr lang="en-US" baseline="0" dirty="0" smtClean="0"/>
              <a:t> feedback </a:t>
            </a:r>
            <a:r>
              <a:rPr lang="en-US" baseline="0" dirty="0" err="1" smtClean="0"/>
              <a:t>seperti</a:t>
            </a:r>
            <a:r>
              <a:rPr lang="en-US" baseline="0" dirty="0" smtClean="0"/>
              <a:t> perfect, good, not bad,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bad. Score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pemain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diakumulasikan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berdasarkan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masing-masing</a:t>
            </a:r>
            <a:r>
              <a:rPr lang="en-US" baseline="0" dirty="0" smtClean="0"/>
              <a:t> feedback.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F9A2F-D20E-449A-875A-3AD237EA67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90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1/16/2017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6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1/16/2017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6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1/16/2017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0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1/16/2017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6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1/16/2017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1/16/2017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6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1/16/2017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5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1/16/2017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1/16/2017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7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1/16/2017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9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1/16/2017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3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1/16/2017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EA130-5FA0-46BF-AC49-135DA7D9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74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59978" y="1399145"/>
            <a:ext cx="8872044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415 Blk BT" panose="020B0802020204020303" pitchFamily="34" charset="0"/>
                <a:cs typeface="Microsoft New Tai Lue" panose="020B0502040204020203" pitchFamily="34" charset="0"/>
              </a:rPr>
              <a:t>Pengembangan</a:t>
            </a:r>
            <a:r>
              <a:rPr lang="en-US" sz="4000" b="0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415 Blk BT" panose="020B0802020204020303" pitchFamily="34" charset="0"/>
                <a:cs typeface="Microsoft New Tai Lue" panose="020B0502040204020203" pitchFamily="34" charset="0"/>
              </a:rPr>
              <a:t> </a:t>
            </a:r>
            <a:r>
              <a:rPr lang="en-US" sz="4000" b="0" i="1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415 Blk BT" panose="020B0802020204020303" pitchFamily="34" charset="0"/>
                <a:cs typeface="Microsoft New Tai Lue" panose="020B0502040204020203" pitchFamily="34" charset="0"/>
              </a:rPr>
              <a:t>Game</a:t>
            </a:r>
            <a:r>
              <a:rPr lang="en-US" sz="4000" b="0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415 Blk BT" panose="020B0802020204020303" pitchFamily="34" charset="0"/>
                <a:cs typeface="Microsoft New Tai Lue" panose="020B0502040204020203" pitchFamily="34" charset="0"/>
              </a:rPr>
              <a:t> </a:t>
            </a:r>
            <a:r>
              <a:rPr lang="en-US" sz="4000" b="0" cap="none" spc="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415 Blk BT" panose="020B0802020204020303" pitchFamily="34" charset="0"/>
                <a:cs typeface="Microsoft New Tai Lue" panose="020B0502040204020203" pitchFamily="34" charset="0"/>
              </a:rPr>
              <a:t>Tari</a:t>
            </a:r>
            <a:r>
              <a:rPr lang="en-US" sz="4000" b="0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415 Blk BT" panose="020B0802020204020303" pitchFamily="34" charset="0"/>
                <a:cs typeface="Microsoft New Tai Lue" panose="020B0502040204020203" pitchFamily="34" charset="0"/>
              </a:rPr>
              <a:t> </a:t>
            </a:r>
            <a:r>
              <a:rPr lang="en-US" sz="4000" b="0" cap="none" spc="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415 Blk BT" panose="020B0802020204020303" pitchFamily="34" charset="0"/>
                <a:cs typeface="Microsoft New Tai Lue" panose="020B0502040204020203" pitchFamily="34" charset="0"/>
              </a:rPr>
              <a:t>Tradisional</a:t>
            </a:r>
            <a:endParaRPr lang="en-US" sz="4000" b="0" cap="none" spc="0" dirty="0" smtClean="0">
              <a:ln w="0"/>
              <a:solidFill>
                <a:srgbClr val="A8009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415 Blk BT" panose="020B0802020204020303" pitchFamily="34" charset="0"/>
              <a:cs typeface="Microsoft New Tai Lue" panose="020B0502040204020203" pitchFamily="34" charset="0"/>
            </a:endParaRPr>
          </a:p>
          <a:p>
            <a:pPr algn="ctr"/>
            <a:r>
              <a:rPr lang="en-US" sz="4000" dirty="0" err="1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415 Blk BT" panose="020B0802020204020303" pitchFamily="34" charset="0"/>
                <a:cs typeface="Microsoft New Tai Lue" panose="020B0502040204020203" pitchFamily="34" charset="0"/>
              </a:rPr>
              <a:t>d</a:t>
            </a:r>
            <a:r>
              <a:rPr lang="en-US" sz="4000" b="0" cap="none" spc="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415 Blk BT" panose="020B0802020204020303" pitchFamily="34" charset="0"/>
                <a:cs typeface="Microsoft New Tai Lue" panose="020B0502040204020203" pitchFamily="34" charset="0"/>
              </a:rPr>
              <a:t>engan</a:t>
            </a:r>
            <a:r>
              <a:rPr lang="en-US" sz="4000" b="0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415 Blk BT" panose="020B0802020204020303" pitchFamily="34" charset="0"/>
                <a:cs typeface="Microsoft New Tai Lue" panose="020B0502040204020203" pitchFamily="34" charset="0"/>
              </a:rPr>
              <a:t> </a:t>
            </a:r>
            <a:r>
              <a:rPr lang="en-US" sz="4000" b="0" cap="none" spc="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415 Blk BT" panose="020B0802020204020303" pitchFamily="34" charset="0"/>
                <a:cs typeface="Microsoft New Tai Lue" panose="020B0502040204020203" pitchFamily="34" charset="0"/>
              </a:rPr>
              <a:t>Memanfaatkan</a:t>
            </a:r>
            <a:r>
              <a:rPr lang="en-US" sz="4000" b="0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415 Blk BT" panose="020B0802020204020303" pitchFamily="34" charset="0"/>
                <a:cs typeface="Microsoft New Tai Lue" panose="020B0502040204020203" pitchFamily="34" charset="0"/>
              </a:rPr>
              <a:t> </a:t>
            </a:r>
            <a:r>
              <a:rPr lang="en-US" sz="4000" b="0" i="1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415 Blk BT" panose="020B0802020204020303" pitchFamily="34" charset="0"/>
                <a:cs typeface="Microsoft New Tai Lue" panose="020B0502040204020203" pitchFamily="34" charset="0"/>
              </a:rPr>
              <a:t>Smartphone</a:t>
            </a:r>
          </a:p>
          <a:p>
            <a:pPr algn="ctr"/>
            <a:r>
              <a:rPr lang="en-US" sz="4000" i="1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415 Blk BT" panose="020B0802020204020303" pitchFamily="34" charset="0"/>
                <a:cs typeface="Microsoft New Tai Lue" panose="020B0502040204020203" pitchFamily="34" charset="0"/>
              </a:rPr>
              <a:t>Android</a:t>
            </a:r>
            <a:r>
              <a:rPr lang="en-US" sz="400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415 Blk BT" panose="020B0802020204020303" pitchFamily="34" charset="0"/>
                <a:cs typeface="Microsoft New Tai Lue" panose="020B0502040204020203" pitchFamily="34" charset="0"/>
              </a:rPr>
              <a:t> </a:t>
            </a:r>
            <a:r>
              <a:rPr lang="en-US" sz="4000" dirty="0" err="1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415 Blk BT" panose="020B0802020204020303" pitchFamily="34" charset="0"/>
                <a:cs typeface="Microsoft New Tai Lue" panose="020B0502040204020203" pitchFamily="34" charset="0"/>
              </a:rPr>
              <a:t>S</a:t>
            </a:r>
            <a:r>
              <a:rPr lang="en-US" sz="400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415 Blk BT" panose="020B0802020204020303" pitchFamily="34" charset="0"/>
                <a:cs typeface="Microsoft New Tai Lue" panose="020B0502040204020203" pitchFamily="34" charset="0"/>
              </a:rPr>
              <a:t>ebagai</a:t>
            </a:r>
            <a:r>
              <a:rPr lang="en-US" sz="400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415 Blk BT" panose="020B0802020204020303" pitchFamily="34" charset="0"/>
                <a:cs typeface="Microsoft New Tai Lue" panose="020B0502040204020203" pitchFamily="34" charset="0"/>
              </a:rPr>
              <a:t> </a:t>
            </a:r>
            <a:r>
              <a:rPr lang="en-US" sz="4000" i="1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415 Blk BT" panose="020B0802020204020303" pitchFamily="34" charset="0"/>
                <a:cs typeface="Microsoft New Tai Lue" panose="020B0502040204020203" pitchFamily="34" charset="0"/>
              </a:rPr>
              <a:t>Controller</a:t>
            </a:r>
            <a:endParaRPr lang="en-US" sz="4000" b="0" i="1" cap="none" spc="0" dirty="0">
              <a:ln w="0"/>
              <a:solidFill>
                <a:srgbClr val="A8009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415 Blk BT" panose="020B08020202040203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6" name="Flowchart: Manual Input 5"/>
          <p:cNvSpPr/>
          <p:nvPr/>
        </p:nvSpPr>
        <p:spPr>
          <a:xfrm rot="5400000">
            <a:off x="3146260" y="3254540"/>
            <a:ext cx="457200" cy="6749719"/>
          </a:xfrm>
          <a:prstGeom prst="flowChartManualInpu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lowchart: Manual Input 6"/>
          <p:cNvSpPr/>
          <p:nvPr/>
        </p:nvSpPr>
        <p:spPr>
          <a:xfrm rot="16200000">
            <a:off x="8571369" y="3237369"/>
            <a:ext cx="457200" cy="6784062"/>
          </a:xfrm>
          <a:prstGeom prst="flowChartManualInput">
            <a:avLst/>
          </a:prstGeom>
          <a:solidFill>
            <a:srgbClr val="A80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93298" y="3703902"/>
            <a:ext cx="100540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212 BkCn BT" panose="020B0603020204020204" pitchFamily="34" charset="0"/>
                <a:cs typeface="Microsoft New Tai Lue" panose="020B0502040204020203" pitchFamily="34" charset="0"/>
              </a:rPr>
              <a:t>oleh</a:t>
            </a:r>
            <a:r>
              <a:rPr lang="en-US" sz="28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212 BkCn BT" panose="020B0603020204020204" pitchFamily="34" charset="0"/>
                <a:cs typeface="Microsoft New Tai Lue" panose="020B0502040204020203" pitchFamily="34" charset="0"/>
              </a:rPr>
              <a:t>:</a:t>
            </a:r>
            <a:endParaRPr lang="en-US" sz="2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212 BkCn BT" panose="020B0603020204020204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9714" y="4577081"/>
            <a:ext cx="61125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415 Blk BT" panose="020B0802020204020303" pitchFamily="34" charset="0"/>
                <a:cs typeface="Microsoft New Tai Lue" panose="020B0502040204020203" pitchFamily="34" charset="0"/>
              </a:rPr>
              <a:t>Muhammad </a:t>
            </a:r>
            <a:r>
              <a:rPr lang="en-US" sz="32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415 Blk BT" panose="020B0802020204020303" pitchFamily="34" charset="0"/>
                <a:cs typeface="Microsoft New Tai Lue" panose="020B0502040204020203" pitchFamily="34" charset="0"/>
              </a:rPr>
              <a:t>Ridwan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415 Blk BT" panose="020B0802020204020303" pitchFamily="34" charset="0"/>
                <a:cs typeface="Microsoft New Tai Lue" panose="020B0502040204020203" pitchFamily="34" charset="0"/>
              </a:rPr>
              <a:t> </a:t>
            </a: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415 Blk BT" panose="020B0802020204020303" pitchFamily="34" charset="0"/>
                <a:cs typeface="Microsoft New Tai Lue" panose="020B0502040204020203" pitchFamily="34" charset="0"/>
              </a:rPr>
              <a:t>- 13513008</a:t>
            </a:r>
            <a:endParaRPr lang="en-US" sz="3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415 Blk BT" panose="020B0802020204020303" pitchFamily="34" charset="0"/>
              <a:cs typeface="Microsoft New Tai Lu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10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noFill/>
          <a:ln w="762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77426" y="3516"/>
            <a:ext cx="4237149" cy="74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Analisis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Masalah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Geometr706 BlkCn BT" panose="020B0706030503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48" y="1521977"/>
            <a:ext cx="6211855" cy="41332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366872" y="1794546"/>
            <a:ext cx="4261978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Tari</a:t>
            </a:r>
            <a:r>
              <a:rPr lang="en-US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tradisional</a:t>
            </a:r>
            <a:endParaRPr lang="en-US" b="0" cap="none" spc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Pengumpulan</a:t>
            </a:r>
            <a:r>
              <a:rPr lang="en-US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data,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</a:t>
            </a:r>
            <a:r>
              <a:rPr lang="en-US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emodelan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,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pembuatan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guide</a:t>
            </a:r>
            <a:endParaRPr lang="en-US" b="0" i="1" cap="none" spc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Deteksi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gerak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dan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pencocokan</a:t>
            </a:r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UX </a:t>
            </a:r>
            <a:r>
              <a:rPr lang="en-US" b="0" i="1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goals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Komunikasi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android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dengan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komputer</a:t>
            </a:r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Daftar</a:t>
            </a:r>
            <a:r>
              <a:rPr lang="en-US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fitur</a:t>
            </a:r>
            <a:endParaRPr lang="en-US" b="0" cap="none" spc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Evaluasi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UX</a:t>
            </a:r>
            <a:endParaRPr lang="en-US" b="0" cap="none" spc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10</a:t>
            </a:fld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 smtClean="0"/>
              <a:t>5/4/2017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45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noFill/>
          <a:ln w="762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77426" y="5012"/>
            <a:ext cx="4237149" cy="74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Tari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Tradisional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97238" y="2132170"/>
            <a:ext cx="5270720" cy="13388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Syarat</a:t>
            </a:r>
            <a:r>
              <a:rPr lang="en-US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Banyak</a:t>
            </a:r>
            <a:r>
              <a:rPr lang="en-US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translasi</a:t>
            </a:r>
            <a:r>
              <a:rPr lang="en-US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dan</a:t>
            </a:r>
            <a:r>
              <a:rPr lang="en-US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rotasi</a:t>
            </a:r>
            <a:r>
              <a:rPr lang="en-US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pergelangan</a:t>
            </a:r>
            <a:r>
              <a:rPr lang="en-US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tangan</a:t>
            </a:r>
            <a:endParaRPr lang="en-US" b="0" cap="none" spc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Tempo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lambat</a:t>
            </a:r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958" y="1995377"/>
            <a:ext cx="5051064" cy="28672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97238" y="3739813"/>
            <a:ext cx="5270720" cy="12464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Tarian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yang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diimplementasikan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3200" b="0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GENDING SRIWIJAYA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11</a:t>
            </a:fld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 smtClean="0"/>
              <a:t>5/4/2017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21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noFill/>
          <a:ln w="762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77426" y="115910"/>
            <a:ext cx="4237149" cy="74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PEMODELAN TARI TRADISIONAL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9341" y="1290179"/>
            <a:ext cx="9893318" cy="29546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Penelitian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sejenis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: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“</a:t>
            </a:r>
            <a:r>
              <a:rPr lang="en-US" sz="20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Dance modelling, learning and recognition system of </a:t>
            </a:r>
            <a:r>
              <a:rPr lang="en-US" sz="2000" i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aceh</a:t>
            </a:r>
            <a:r>
              <a:rPr lang="en-US" sz="20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traditional dance based on </a:t>
            </a:r>
            <a:r>
              <a:rPr lang="en-US" sz="2000" i="1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hidden </a:t>
            </a:r>
            <a:r>
              <a:rPr lang="en-US" sz="2000" i="1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markov</a:t>
            </a:r>
            <a:r>
              <a:rPr lang="en-US" sz="2000" i="1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model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”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oleh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Anbarsanti, Nurfitri Prihatmanto, dan Ary S (2016).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“</a:t>
            </a:r>
            <a:r>
              <a:rPr lang="en-US" sz="20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Inverse Kinematics and Gesture Pattern Recognition using </a:t>
            </a:r>
            <a:r>
              <a:rPr lang="en-US" sz="2000" i="1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Hidden Markov Model</a:t>
            </a:r>
            <a:r>
              <a:rPr lang="en-US" sz="20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on </a:t>
            </a:r>
            <a:r>
              <a:rPr lang="en-US" sz="2000" i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BeatMe</a:t>
            </a:r>
            <a:r>
              <a:rPr lang="en-US" sz="20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! Project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”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oleh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Ulfah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,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Zahrotul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Aisyah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Wuryandari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,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Aciek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Ida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Priyana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,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dan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Yoga (2015).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06320" y="4844748"/>
            <a:ext cx="989331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i="1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Hidden </a:t>
            </a:r>
            <a:r>
              <a:rPr lang="en-US" sz="2400" i="1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markov</a:t>
            </a:r>
            <a:r>
              <a:rPr lang="en-US" sz="2400" i="1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model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adalah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i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markov</a:t>
            </a:r>
            <a:r>
              <a:rPr lang="en-US" sz="2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model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dengan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state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yang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tersembunyi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,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namun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keluaran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yang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bergantung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terhadap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state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tersebut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dapat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terlihat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(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Prasetyo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, 2011). </a:t>
            </a:r>
            <a:endParaRPr lang="en-US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12</a:t>
            </a:fld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 smtClean="0"/>
              <a:t>5/4/2017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79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noFill/>
          <a:ln w="762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77426" y="0"/>
            <a:ext cx="4237149" cy="74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Hidden Markov Model</a:t>
            </a:r>
            <a:endParaRPr lang="en-US" sz="3200" i="1" dirty="0">
              <a:solidFill>
                <a:schemeClr val="tx1">
                  <a:lumMod val="65000"/>
                  <a:lumOff val="35000"/>
                </a:schemeClr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89096" y="1305341"/>
            <a:ext cx="4437496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HMM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sering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digunakan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untuk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speech recognition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dengan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hidden state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adalah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phone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(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suara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“a”, “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i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”,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dll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)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output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adalah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kata (“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aku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”, “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lelah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”).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Pada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penelitian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ini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hidden state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adalah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gesture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output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adalah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phrase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50" y="1305340"/>
            <a:ext cx="6120682" cy="4671277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13</a:t>
            </a:fld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 smtClean="0"/>
              <a:t>5/4/2017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93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noFill/>
          <a:ln w="762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77426" y="64553"/>
            <a:ext cx="4237149" cy="74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PENGUMPULAN DATA, PEMODELAN, PEMBUATAN </a:t>
            </a:r>
            <a:r>
              <a:rPr lang="en-US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GUIDE</a:t>
            </a:r>
            <a:endParaRPr lang="en-US" sz="2400" i="1" dirty="0">
              <a:solidFill>
                <a:schemeClr val="tx1">
                  <a:lumMod val="65000"/>
                  <a:lumOff val="35000"/>
                </a:schemeClr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188720" y="1894114"/>
            <a:ext cx="2356422" cy="1219620"/>
          </a:xfrm>
          <a:prstGeom prst="roundRect">
            <a:avLst/>
          </a:prstGeom>
          <a:noFill/>
          <a:ln w="381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Geometr706 BlkCn BT" panose="020B0706030503030204" pitchFamily="34" charset="0"/>
              </a:rPr>
              <a:t>Penari</a:t>
            </a:r>
            <a:r>
              <a:rPr lang="en-US" sz="2400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Geometr706 BlkCn BT" panose="020B0706030503030204" pitchFamily="34" charset="0"/>
              </a:rPr>
              <a:t>menari</a:t>
            </a:r>
            <a:r>
              <a:rPr lang="en-US" sz="2400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Geometr706 BlkCn BT" panose="020B0706030503030204" pitchFamily="34" charset="0"/>
              </a:rPr>
              <a:t>menggunakan</a:t>
            </a:r>
            <a:r>
              <a:rPr lang="en-US" sz="2400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 </a:t>
            </a:r>
            <a:r>
              <a:rPr lang="en-US" sz="2400" i="1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smartphone</a:t>
            </a:r>
            <a:endParaRPr lang="en-US" sz="2400" i="1" dirty="0">
              <a:solidFill>
                <a:schemeClr val="tx1"/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723648" y="1894114"/>
            <a:ext cx="2356422" cy="1219620"/>
          </a:xfrm>
          <a:prstGeom prst="roundRect">
            <a:avLst/>
          </a:prstGeom>
          <a:noFill/>
          <a:ln w="762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Data </a:t>
            </a:r>
            <a:r>
              <a:rPr lang="en-US" sz="2400" dirty="0" err="1" smtClean="0">
                <a:solidFill>
                  <a:schemeClr val="tx1"/>
                </a:solidFill>
                <a:latin typeface="Geometr706 BlkCn BT" panose="020B0706030503030204" pitchFamily="34" charset="0"/>
              </a:rPr>
              <a:t>diproses</a:t>
            </a:r>
            <a:endParaRPr lang="en-US" sz="2400" dirty="0">
              <a:solidFill>
                <a:schemeClr val="tx1"/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258576" y="1905410"/>
            <a:ext cx="2356422" cy="1219620"/>
          </a:xfrm>
          <a:prstGeom prst="roundRect">
            <a:avLst/>
          </a:prstGeom>
          <a:noFill/>
          <a:ln w="381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Geometr706 BlkCn BT" panose="020B0706030503030204" pitchFamily="34" charset="0"/>
              </a:rPr>
              <a:t>Pemodelan</a:t>
            </a:r>
            <a:r>
              <a:rPr lang="en-US" sz="2400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 HMM </a:t>
            </a:r>
            <a:r>
              <a:rPr lang="en-US" sz="2400" dirty="0" err="1" smtClean="0">
                <a:solidFill>
                  <a:schemeClr val="tx1"/>
                </a:solidFill>
                <a:latin typeface="Geometr706 BlkCn BT" panose="020B0706030503030204" pitchFamily="34" charset="0"/>
              </a:rPr>
              <a:t>dan</a:t>
            </a:r>
            <a:r>
              <a:rPr lang="en-US" sz="2400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 </a:t>
            </a:r>
            <a:r>
              <a:rPr lang="en-US" sz="2400" i="1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Training</a:t>
            </a:r>
            <a:endParaRPr lang="en-US" sz="2400" i="1" dirty="0">
              <a:solidFill>
                <a:schemeClr val="tx1"/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88720" y="4261757"/>
            <a:ext cx="2356422" cy="1219620"/>
          </a:xfrm>
          <a:prstGeom prst="roundRect">
            <a:avLst/>
          </a:prstGeom>
          <a:noFill/>
          <a:ln w="381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Geometr706 BlkCn BT" panose="020B0706030503030204" pitchFamily="34" charset="0"/>
              </a:rPr>
              <a:t>Penari</a:t>
            </a:r>
            <a:r>
              <a:rPr lang="en-US" sz="2400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Geometr706 BlkCn BT" panose="020B0706030503030204" pitchFamily="34" charset="0"/>
              </a:rPr>
              <a:t>menari</a:t>
            </a:r>
            <a:r>
              <a:rPr lang="en-US" sz="2400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Geometr706 BlkCn BT" panose="020B0706030503030204" pitchFamily="34" charset="0"/>
              </a:rPr>
              <a:t>tanpa</a:t>
            </a:r>
            <a:r>
              <a:rPr lang="en-US" sz="2400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 </a:t>
            </a:r>
            <a:r>
              <a:rPr lang="en-US" sz="2400" i="1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smartphone</a:t>
            </a:r>
            <a:endParaRPr lang="en-US" sz="2400" i="1" dirty="0">
              <a:solidFill>
                <a:schemeClr val="tx1"/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723648" y="4261757"/>
            <a:ext cx="2356422" cy="1219620"/>
          </a:xfrm>
          <a:prstGeom prst="roundRect">
            <a:avLst/>
          </a:prstGeom>
          <a:noFill/>
          <a:ln w="381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Geometr706 BlkCn BT" panose="020B0706030503030204" pitchFamily="34" charset="0"/>
              </a:rPr>
              <a:t>Penambahan</a:t>
            </a:r>
            <a:r>
              <a:rPr lang="en-US" sz="2400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 </a:t>
            </a:r>
            <a:r>
              <a:rPr lang="en-US" sz="2400" i="1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guide</a:t>
            </a:r>
            <a:endParaRPr lang="en-US" sz="2400" i="1" dirty="0">
              <a:solidFill>
                <a:schemeClr val="tx1"/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545142" y="2347170"/>
            <a:ext cx="1178506" cy="313508"/>
          </a:xfrm>
          <a:prstGeom prst="rightArrow">
            <a:avLst/>
          </a:prstGeom>
          <a:solidFill>
            <a:srgbClr val="A80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7080070" y="2358466"/>
            <a:ext cx="1178506" cy="313508"/>
          </a:xfrm>
          <a:prstGeom prst="rightArrow">
            <a:avLst/>
          </a:prstGeom>
          <a:solidFill>
            <a:srgbClr val="A80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3551459" y="4714813"/>
            <a:ext cx="1178506" cy="313508"/>
          </a:xfrm>
          <a:prstGeom prst="rightArrow">
            <a:avLst/>
          </a:prstGeom>
          <a:solidFill>
            <a:srgbClr val="A80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7096211" y="4714813"/>
            <a:ext cx="1178506" cy="313508"/>
          </a:xfrm>
          <a:prstGeom prst="rightArrow">
            <a:avLst/>
          </a:prstGeom>
          <a:solidFill>
            <a:srgbClr val="A80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400000">
            <a:off x="8862774" y="3543566"/>
            <a:ext cx="1148025" cy="310953"/>
          </a:xfrm>
          <a:prstGeom prst="rightArrow">
            <a:avLst/>
          </a:prstGeom>
          <a:solidFill>
            <a:srgbClr val="A80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5400000">
            <a:off x="5327846" y="3537034"/>
            <a:ext cx="1148025" cy="310953"/>
          </a:xfrm>
          <a:prstGeom prst="rightArrow">
            <a:avLst/>
          </a:prstGeom>
          <a:solidFill>
            <a:srgbClr val="A80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255846" y="4276523"/>
            <a:ext cx="2359152" cy="1216152"/>
          </a:xfrm>
          <a:prstGeom prst="ellipse">
            <a:avLst/>
          </a:prstGeom>
          <a:noFill/>
          <a:ln w="5715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Geometr706 BlkCn BT" panose="020B0706030503030204" pitchFamily="34" charset="0"/>
              </a:rPr>
              <a:t>Siap</a:t>
            </a:r>
            <a:r>
              <a:rPr lang="en-US" sz="2400" dirty="0">
                <a:solidFill>
                  <a:schemeClr val="tx1"/>
                </a:solidFill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Geometr706 BlkCn BT" panose="020B0706030503030204" pitchFamily="34" charset="0"/>
              </a:rPr>
              <a:t>Pakai</a:t>
            </a:r>
            <a:r>
              <a:rPr lang="en-US" sz="2400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!</a:t>
            </a:r>
            <a:endParaRPr lang="en-US" sz="2400" dirty="0">
              <a:solidFill>
                <a:schemeClr val="tx1"/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53650" y="1905410"/>
            <a:ext cx="1361490" cy="4582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Data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gerak</a:t>
            </a:r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463086" y="4320981"/>
            <a:ext cx="1361490" cy="5078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Video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tarian</a:t>
            </a:r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04719" y="4144213"/>
            <a:ext cx="136149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Avatar &amp; guide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988578" y="1901265"/>
            <a:ext cx="1361490" cy="5078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Hasil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proses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923181" y="3373264"/>
            <a:ext cx="1361490" cy="5078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Hasil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proses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448697" y="3373263"/>
            <a:ext cx="1328372" cy="5078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HMM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Tarian</a:t>
            </a:r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14</a:t>
            </a:fld>
            <a:endParaRPr lang="en-US"/>
          </a:p>
        </p:txBody>
      </p:sp>
      <p:sp>
        <p:nvSpPr>
          <p:cNvPr id="2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 smtClean="0"/>
              <a:t>5/4/2017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25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noFill/>
          <a:ln w="762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77426" y="64553"/>
            <a:ext cx="4237149" cy="74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PEMROSESAN DATA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Geometr706 BlkCn BT" panose="020B0706030503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25" y="1306340"/>
            <a:ext cx="4939769" cy="481050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78693" y="1306340"/>
            <a:ext cx="5084437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Tarian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dikelompokkan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sebagai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phrase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gesture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Apabila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terdapat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data yang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sangat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mirip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walaupun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phrase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yang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berbeda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maka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dianggap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sama</a:t>
            </a:r>
            <a:endParaRPr lang="en-US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Phrase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diberi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identitas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angka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diurutkan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berdasarkan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kemiripan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data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15</a:t>
            </a:fld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 smtClean="0"/>
              <a:t>5/4/2017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38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noFill/>
          <a:ln w="762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77426" y="116060"/>
            <a:ext cx="4237149" cy="74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DETEKSI DAN PENCOCOKAN GERAKAN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88720" y="1041552"/>
            <a:ext cx="2356422" cy="1219620"/>
          </a:xfrm>
          <a:prstGeom prst="roundRect">
            <a:avLst/>
          </a:prstGeom>
          <a:noFill/>
          <a:ln w="381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  <a:latin typeface="Geometr706 BlkCn BT" panose="020B0706030503030204" pitchFamily="34" charset="0"/>
              </a:rPr>
              <a:t>Deteksi</a:t>
            </a:r>
            <a:r>
              <a:rPr lang="en-US" sz="2000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Geometr706 BlkCn BT" panose="020B0706030503030204" pitchFamily="34" charset="0"/>
              </a:rPr>
              <a:t>gerak</a:t>
            </a:r>
            <a:r>
              <a:rPr lang="en-US" sz="2000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Geometr706 BlkCn BT" panose="020B0706030503030204" pitchFamily="34" charset="0"/>
              </a:rPr>
              <a:t>menggunakan</a:t>
            </a:r>
            <a:r>
              <a:rPr lang="en-US" sz="2000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 </a:t>
            </a:r>
            <a:r>
              <a:rPr lang="en-US" sz="2000" i="1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accelerometer</a:t>
            </a:r>
            <a:r>
              <a:rPr lang="en-US" sz="2000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Geometr706 BlkCn BT" panose="020B0706030503030204" pitchFamily="34" charset="0"/>
              </a:rPr>
              <a:t>dan</a:t>
            </a:r>
            <a:r>
              <a:rPr lang="en-US" sz="2000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 </a:t>
            </a:r>
            <a:r>
              <a:rPr lang="en-US" sz="2000" i="1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gyroscope</a:t>
            </a:r>
            <a:endParaRPr lang="en-US" sz="2000" i="1" dirty="0">
              <a:solidFill>
                <a:schemeClr val="tx1"/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3545142" y="1494608"/>
            <a:ext cx="1178506" cy="313508"/>
          </a:xfrm>
          <a:prstGeom prst="rightArrow">
            <a:avLst/>
          </a:prstGeom>
          <a:solidFill>
            <a:srgbClr val="A80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53650" y="1052848"/>
            <a:ext cx="1361490" cy="4582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Data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gerak</a:t>
            </a:r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723353" y="1041552"/>
            <a:ext cx="2356422" cy="1219620"/>
          </a:xfrm>
          <a:prstGeom prst="roundRect">
            <a:avLst/>
          </a:prstGeom>
          <a:noFill/>
          <a:ln w="381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Geometr706 BlkCn BT" panose="020B0706030503030204" pitchFamily="34" charset="0"/>
              </a:rPr>
              <a:t>Mengirim</a:t>
            </a:r>
            <a:r>
              <a:rPr lang="en-US" sz="2400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Geometr706 BlkCn BT" panose="020B0706030503030204" pitchFamily="34" charset="0"/>
              </a:rPr>
              <a:t>ke</a:t>
            </a:r>
            <a:r>
              <a:rPr lang="en-US" sz="2400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Geometr706 BlkCn BT" panose="020B0706030503030204" pitchFamily="34" charset="0"/>
              </a:rPr>
              <a:t>komputer</a:t>
            </a:r>
            <a:endParaRPr lang="en-US" sz="2400" dirty="0">
              <a:solidFill>
                <a:schemeClr val="tx1"/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1341627" y="3280332"/>
            <a:ext cx="1191012" cy="314275"/>
          </a:xfrm>
          <a:prstGeom prst="rightArrow">
            <a:avLst/>
          </a:prstGeom>
          <a:solidFill>
            <a:srgbClr val="A80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58484" y="2335363"/>
            <a:ext cx="1361490" cy="4582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Data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gerak</a:t>
            </a:r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41782" y="3288263"/>
            <a:ext cx="11108436" cy="2527930"/>
          </a:xfrm>
          <a:prstGeom prst="roundRect">
            <a:avLst/>
          </a:prstGeom>
          <a:noFill/>
          <a:ln w="381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40417" y="4046921"/>
            <a:ext cx="2356422" cy="1219620"/>
          </a:xfrm>
          <a:prstGeom prst="roundRect">
            <a:avLst/>
          </a:prstGeom>
          <a:noFill/>
          <a:ln w="381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Proses </a:t>
            </a:r>
            <a:r>
              <a:rPr lang="en-US" sz="2400" dirty="0" err="1" smtClean="0">
                <a:solidFill>
                  <a:schemeClr val="tx1"/>
                </a:solidFill>
                <a:latin typeface="Geometr706 BlkCn BT" panose="020B0706030503030204" pitchFamily="34" charset="0"/>
              </a:rPr>
              <a:t>dengan</a:t>
            </a:r>
            <a:r>
              <a:rPr lang="en-US" sz="2400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 HMM</a:t>
            </a:r>
            <a:endParaRPr lang="en-US" sz="2400" dirty="0">
              <a:solidFill>
                <a:schemeClr val="tx1"/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10637" y="3254532"/>
            <a:ext cx="1570726" cy="4582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Setiap</a:t>
            </a:r>
            <a:r>
              <a:rPr lang="en-US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i="1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phrase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6610" y="2835561"/>
            <a:ext cx="4014352" cy="186544"/>
          </a:xfrm>
          <a:prstGeom prst="rect">
            <a:avLst/>
          </a:prstGeom>
          <a:solidFill>
            <a:srgbClr val="A80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709554" y="2249626"/>
            <a:ext cx="161408" cy="621832"/>
          </a:xfrm>
          <a:prstGeom prst="rect">
            <a:avLst/>
          </a:prstGeom>
          <a:solidFill>
            <a:srgbClr val="A80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373667" y="4046921"/>
            <a:ext cx="2356422" cy="1219620"/>
          </a:xfrm>
          <a:prstGeom prst="roundRect">
            <a:avLst/>
          </a:prstGeom>
          <a:noFill/>
          <a:ln w="381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Geometr706 BlkCn BT" panose="020B0706030503030204" pitchFamily="34" charset="0"/>
              </a:rPr>
              <a:t>Bandingkan</a:t>
            </a:r>
            <a:r>
              <a:rPr lang="en-US" sz="2400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Geometr706 BlkCn BT" panose="020B0706030503030204" pitchFamily="34" charset="0"/>
              </a:rPr>
              <a:t>dengan</a:t>
            </a:r>
            <a:r>
              <a:rPr lang="en-US" sz="2400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 </a:t>
            </a:r>
            <a:r>
              <a:rPr lang="en-US" sz="2400" i="1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expected phrase</a:t>
            </a:r>
            <a:endParaRPr lang="en-US" sz="2400" i="1" dirty="0">
              <a:solidFill>
                <a:schemeClr val="tx1"/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006917" y="4046921"/>
            <a:ext cx="2356422" cy="1219620"/>
          </a:xfrm>
          <a:prstGeom prst="roundRect">
            <a:avLst/>
          </a:prstGeom>
          <a:noFill/>
          <a:ln w="381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Geometr706 BlkCn BT" panose="020B0706030503030204" pitchFamily="34" charset="0"/>
              </a:rPr>
              <a:t>Tentukan</a:t>
            </a:r>
            <a:r>
              <a:rPr lang="en-US" sz="2400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 </a:t>
            </a:r>
            <a:r>
              <a:rPr lang="en-US" sz="2400" i="1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feedback</a:t>
            </a:r>
            <a:r>
              <a:rPr lang="en-US" sz="2400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Geometr706 BlkCn BT" panose="020B0706030503030204" pitchFamily="34" charset="0"/>
              </a:rPr>
              <a:t>dan</a:t>
            </a:r>
            <a:r>
              <a:rPr lang="en-US" sz="2400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Geometr706 BlkCn BT" panose="020B0706030503030204" pitchFamily="34" charset="0"/>
              </a:rPr>
              <a:t>hitung</a:t>
            </a:r>
            <a:r>
              <a:rPr lang="en-US" sz="2400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 </a:t>
            </a:r>
            <a:r>
              <a:rPr lang="en-US" sz="2400" i="1" dirty="0" smtClean="0">
                <a:solidFill>
                  <a:schemeClr val="tx1"/>
                </a:solidFill>
                <a:latin typeface="Geometr706 BlkCn BT" panose="020B0706030503030204" pitchFamily="34" charset="0"/>
              </a:rPr>
              <a:t>score</a:t>
            </a:r>
            <a:endParaRPr lang="en-US" sz="2400" i="1" dirty="0">
              <a:solidFill>
                <a:schemeClr val="tx1"/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3096839" y="4499977"/>
            <a:ext cx="1276828" cy="288928"/>
          </a:xfrm>
          <a:prstGeom prst="rightArrow">
            <a:avLst/>
          </a:prstGeom>
          <a:solidFill>
            <a:srgbClr val="A80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054508" y="4060743"/>
            <a:ext cx="1361490" cy="5078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Hasil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deteksi</a:t>
            </a:r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6730089" y="4472209"/>
            <a:ext cx="1276828" cy="288928"/>
          </a:xfrm>
          <a:prstGeom prst="rightArrow">
            <a:avLst/>
          </a:prstGeom>
          <a:solidFill>
            <a:srgbClr val="A80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87758" y="4032975"/>
            <a:ext cx="1361490" cy="5078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Perbedaan</a:t>
            </a:r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10363339" y="4472209"/>
            <a:ext cx="818656" cy="288928"/>
          </a:xfrm>
          <a:prstGeom prst="rightArrow">
            <a:avLst/>
          </a:prstGeom>
          <a:solidFill>
            <a:srgbClr val="A80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154159" y="3853646"/>
            <a:ext cx="136149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Feedback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dan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score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16</a:t>
            </a:fld>
            <a:endParaRPr lang="en-US"/>
          </a:p>
        </p:txBody>
      </p:sp>
      <p:sp>
        <p:nvSpPr>
          <p:cNvPr id="26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 smtClean="0"/>
              <a:t>5/4/2017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94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noFill/>
          <a:ln w="762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77426" y="0"/>
            <a:ext cx="4237149" cy="74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UX </a:t>
            </a:r>
            <a:r>
              <a:rPr lang="en-US" sz="3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GOALS</a:t>
            </a:r>
            <a:endParaRPr lang="en-US" sz="3600" i="1" dirty="0">
              <a:solidFill>
                <a:schemeClr val="tx1">
                  <a:lumMod val="65000"/>
                  <a:lumOff val="35000"/>
                </a:schemeClr>
              </a:solidFill>
              <a:latin typeface="Geometr706 BlkCn BT" panose="020B0706030503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753" y="1172215"/>
            <a:ext cx="1054100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10" y="3881913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003" y="3881913"/>
            <a:ext cx="1371600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10" y="1172215"/>
            <a:ext cx="1371600" cy="1371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315610" y="1527251"/>
            <a:ext cx="1934308" cy="6615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1" dirty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F</a:t>
            </a:r>
            <a:r>
              <a:rPr lang="en-US" sz="2800" i="1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un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15610" y="4236949"/>
            <a:ext cx="2896004" cy="6615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1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Socially enjoyable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750603" y="1527251"/>
            <a:ext cx="1934308" cy="6615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1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Intuitive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750603" y="4236949"/>
            <a:ext cx="2896004" cy="6615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1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Motivating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44010" y="2612552"/>
            <a:ext cx="2648607" cy="8737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Pemain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merasa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senang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saat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memainkan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game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79003" y="2543815"/>
            <a:ext cx="2648607" cy="8737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Pemain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memahami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cara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kerja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controller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44010" y="5280830"/>
            <a:ext cx="29646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Pemain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senang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memainkan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game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dalam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lingkup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sosial</a:t>
            </a:r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379003" y="5212093"/>
            <a:ext cx="2648607" cy="5078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Pemain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termotivasi</a:t>
            </a:r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750603" y="6100859"/>
            <a:ext cx="3227820" cy="4154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(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Vajk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,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Coulton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,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Bamford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, &amp; Edwards, 2008)</a:t>
            </a:r>
            <a:endParaRPr lang="en-US" sz="1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17</a:t>
            </a:fld>
            <a:endParaRPr lang="en-US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 smtClean="0"/>
              <a:t>5/4/2017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9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noFill/>
          <a:ln w="762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77426" y="92896"/>
            <a:ext cx="4237149" cy="74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KOMUNIKASI </a:t>
            </a:r>
            <a:r>
              <a:rPr lang="en-US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ANDROID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 DENGAN KOMPUTER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11231" y="4603970"/>
            <a:ext cx="2496405" cy="6615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i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Wifi</a:t>
            </a:r>
            <a:endParaRPr lang="en-US" sz="2800" b="0" i="1" cap="none" spc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204836" y="4661698"/>
            <a:ext cx="2496405" cy="6615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i="1" dirty="0" smtClean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Bluetooth</a:t>
            </a:r>
            <a:endParaRPr lang="en-US" sz="2800" b="0" i="1" cap="none" spc="0" dirty="0" smtClean="0">
              <a:ln w="0"/>
              <a:solidFill>
                <a:schemeClr val="bg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98786" y="4661698"/>
            <a:ext cx="2496405" cy="6615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i="1" dirty="0" smtClean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Online</a:t>
            </a:r>
            <a:endParaRPr lang="en-US" sz="2800" b="0" i="1" cap="none" spc="0" dirty="0" smtClean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33046" y="1758462"/>
            <a:ext cx="4065563" cy="4065563"/>
          </a:xfrm>
          <a:prstGeom prst="ellipse">
            <a:avLst/>
          </a:prstGeom>
          <a:noFill/>
          <a:ln w="57150">
            <a:solidFill>
              <a:srgbClr val="FF79E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026651" y="1756840"/>
            <a:ext cx="4065563" cy="4065563"/>
          </a:xfrm>
          <a:prstGeom prst="ellipse">
            <a:avLst/>
          </a:prstGeom>
          <a:noFill/>
          <a:ln w="57150">
            <a:solidFill>
              <a:srgbClr val="FF79E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420258" y="1755218"/>
            <a:ext cx="4065563" cy="4065563"/>
          </a:xfrm>
          <a:prstGeom prst="ellipse">
            <a:avLst/>
          </a:prstGeom>
          <a:noFill/>
          <a:ln w="57150">
            <a:solidFill>
              <a:srgbClr val="FF79E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260" y="2390260"/>
            <a:ext cx="2287555" cy="22875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918" y="2666598"/>
            <a:ext cx="2199420" cy="17348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566" y="2391870"/>
            <a:ext cx="2318039" cy="2318039"/>
          </a:xfrm>
          <a:prstGeom prst="rect">
            <a:avLst/>
          </a:prstGeom>
        </p:spPr>
      </p:pic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18</a:t>
            </a:fld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 smtClean="0"/>
              <a:t>5/4/2017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99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noFill/>
          <a:ln w="762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77426" y="5873"/>
            <a:ext cx="4237149" cy="74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Daftar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Fitur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eometr706 BlkCn BT" panose="020B0706030503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285" y="2246289"/>
            <a:ext cx="3375695" cy="33756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47797" y="1013289"/>
            <a:ext cx="2496405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Game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sejenis</a:t>
            </a:r>
            <a:endParaRPr lang="en-US" sz="2800" b="0" cap="none" spc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773" y="2369713"/>
            <a:ext cx="5273604" cy="3109686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19</a:t>
            </a:fld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 smtClean="0"/>
              <a:t>5/4/2017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63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46129" y="621638"/>
            <a:ext cx="549977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ALUR PRESENTASI (TA-1)</a:t>
            </a:r>
            <a:endParaRPr lang="en-US" sz="4400" b="0" cap="none" spc="0" dirty="0">
              <a:ln w="0"/>
              <a:solidFill>
                <a:srgbClr val="A8009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6" name="Flowchart: Manual Input 5"/>
          <p:cNvSpPr/>
          <p:nvPr/>
        </p:nvSpPr>
        <p:spPr>
          <a:xfrm rot="5400000">
            <a:off x="3184301" y="3216497"/>
            <a:ext cx="457200" cy="6825804"/>
          </a:xfrm>
          <a:prstGeom prst="flowChartManualInpu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nual Input 8"/>
          <p:cNvSpPr/>
          <p:nvPr/>
        </p:nvSpPr>
        <p:spPr>
          <a:xfrm rot="16200000">
            <a:off x="8550498" y="3216497"/>
            <a:ext cx="457200" cy="6825804"/>
          </a:xfrm>
          <a:prstGeom prst="flowChartManualInput">
            <a:avLst/>
          </a:prstGeom>
          <a:solidFill>
            <a:srgbClr val="A80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3212274" y="1489554"/>
            <a:ext cx="5767754" cy="0"/>
          </a:xfrm>
          <a:prstGeom prst="line">
            <a:avLst/>
          </a:prstGeom>
          <a:ln w="38100">
            <a:solidFill>
              <a:srgbClr val="A8009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364644" y="1686010"/>
            <a:ext cx="23408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err="1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Latar</a:t>
            </a:r>
            <a:r>
              <a:rPr lang="en-US" sz="2800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Belakang</a:t>
            </a:r>
            <a:endParaRPr lang="en-US" sz="2800" b="0" cap="none" spc="0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057048" y="2185150"/>
            <a:ext cx="27751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err="1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Rumusan</a:t>
            </a:r>
            <a:r>
              <a:rPr lang="en-US" sz="2800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Masalah</a:t>
            </a:r>
            <a:endParaRPr lang="en-US" sz="2800" b="0" cap="none" spc="0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64644" y="2697671"/>
            <a:ext cx="111107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err="1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Tujuan</a:t>
            </a:r>
            <a:endParaRPr lang="en-US" sz="2800" b="0" cap="none" spc="0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483721" y="3206571"/>
            <a:ext cx="13484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err="1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Batasan</a:t>
            </a:r>
            <a:endParaRPr lang="en-US" sz="2800" b="0" cap="none" spc="0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64644" y="3710908"/>
            <a:ext cx="17684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err="1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Metodologi</a:t>
            </a:r>
            <a:endParaRPr lang="en-US" sz="2800" b="0" cap="none" spc="0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824485" y="4206294"/>
            <a:ext cx="30076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err="1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Deskripsi</a:t>
            </a:r>
            <a:r>
              <a:rPr lang="en-US" sz="2800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Persoalan</a:t>
            </a:r>
            <a:endParaRPr lang="en-US" sz="2800" b="0" cap="none" spc="0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364644" y="4703250"/>
            <a:ext cx="259718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err="1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Analisis</a:t>
            </a:r>
            <a:r>
              <a:rPr lang="en-US" sz="2800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Masalah</a:t>
            </a:r>
            <a:endParaRPr lang="en-US" sz="2800" b="0" cap="none" spc="0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10699" y="5199579"/>
            <a:ext cx="23214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err="1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Rencana</a:t>
            </a:r>
            <a:r>
              <a:rPr lang="en-US" sz="2800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Solusi</a:t>
            </a:r>
            <a:endParaRPr lang="en-US" sz="2800" b="0" cap="none" spc="0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6096000" y="1538369"/>
            <a:ext cx="0" cy="4032437"/>
          </a:xfrm>
          <a:prstGeom prst="line">
            <a:avLst/>
          </a:prstGeom>
          <a:ln w="38100">
            <a:solidFill>
              <a:srgbClr val="A8009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6027571" y="1879040"/>
            <a:ext cx="137160" cy="137160"/>
          </a:xfrm>
          <a:prstGeom prst="ellipse">
            <a:avLst/>
          </a:prstGeom>
          <a:solidFill>
            <a:srgbClr val="A80090"/>
          </a:solidFill>
          <a:ln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027571" y="2378180"/>
            <a:ext cx="137160" cy="137160"/>
          </a:xfrm>
          <a:prstGeom prst="ellipse">
            <a:avLst/>
          </a:prstGeom>
          <a:solidFill>
            <a:srgbClr val="A80090"/>
          </a:solidFill>
          <a:ln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027571" y="2890701"/>
            <a:ext cx="137160" cy="137160"/>
          </a:xfrm>
          <a:prstGeom prst="ellipse">
            <a:avLst/>
          </a:prstGeom>
          <a:solidFill>
            <a:srgbClr val="A80090"/>
          </a:solidFill>
          <a:ln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027571" y="3399601"/>
            <a:ext cx="137160" cy="137160"/>
          </a:xfrm>
          <a:prstGeom prst="ellipse">
            <a:avLst/>
          </a:prstGeom>
          <a:solidFill>
            <a:srgbClr val="A80090"/>
          </a:solidFill>
          <a:ln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027571" y="3903938"/>
            <a:ext cx="137160" cy="137160"/>
          </a:xfrm>
          <a:prstGeom prst="ellipse">
            <a:avLst/>
          </a:prstGeom>
          <a:solidFill>
            <a:srgbClr val="A80090"/>
          </a:solidFill>
          <a:ln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027571" y="4399324"/>
            <a:ext cx="137160" cy="137160"/>
          </a:xfrm>
          <a:prstGeom prst="ellipse">
            <a:avLst/>
          </a:prstGeom>
          <a:solidFill>
            <a:srgbClr val="A80090"/>
          </a:solidFill>
          <a:ln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027571" y="4896280"/>
            <a:ext cx="137160" cy="137160"/>
          </a:xfrm>
          <a:prstGeom prst="ellipse">
            <a:avLst/>
          </a:prstGeom>
          <a:solidFill>
            <a:srgbClr val="A80090"/>
          </a:solidFill>
          <a:ln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027571" y="5392609"/>
            <a:ext cx="137160" cy="137160"/>
          </a:xfrm>
          <a:prstGeom prst="ellipse">
            <a:avLst/>
          </a:prstGeom>
          <a:solidFill>
            <a:srgbClr val="A80090"/>
          </a:solidFill>
          <a:ln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5/4/2017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Muhammad Ridwan - 13513008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53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noFill/>
          <a:ln w="762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77426" y="0"/>
            <a:ext cx="4237149" cy="74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Daftar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Fitur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eometr706 BlkCn BT" panose="020B0706030503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559" y="366509"/>
            <a:ext cx="960551" cy="9605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92924" y="1794546"/>
            <a:ext cx="9806152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Berbagai</a:t>
            </a: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32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tingkat</a:t>
            </a: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32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kesulitan</a:t>
            </a: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32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tarian</a:t>
            </a:r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2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Terdapat</a:t>
            </a:r>
            <a:r>
              <a:rPr lang="en-US" sz="32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32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tingkat</a:t>
            </a:r>
            <a:r>
              <a:rPr lang="en-US" sz="32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32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kesulitan</a:t>
            </a:r>
            <a:r>
              <a:rPr lang="en-US" sz="32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yang </a:t>
            </a:r>
            <a:r>
              <a:rPr lang="en-US" sz="32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sangat</a:t>
            </a:r>
            <a:r>
              <a:rPr lang="en-US" sz="32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32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tinggi</a:t>
            </a:r>
            <a:endParaRPr lang="en-US" sz="3200" b="0" cap="none" spc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200" b="0" i="1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Multiplayer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2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Dapat</a:t>
            </a:r>
            <a:r>
              <a:rPr lang="en-US" sz="32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32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menampilkan</a:t>
            </a:r>
            <a:r>
              <a:rPr lang="en-US" sz="32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3200" b="0" i="1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fun fact </a:t>
            </a:r>
            <a:r>
              <a:rPr lang="en-US" sz="32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permainan</a:t>
            </a:r>
            <a:endParaRPr lang="en-US" sz="3200" b="0" cap="none" spc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2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Dapat</a:t>
            </a:r>
            <a:r>
              <a:rPr lang="en-US" sz="32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32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membandingkan</a:t>
            </a:r>
            <a:r>
              <a:rPr lang="en-US" sz="32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3200" b="0" i="1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score</a:t>
            </a:r>
            <a:r>
              <a:rPr lang="en-US" sz="32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32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dengan</a:t>
            </a:r>
            <a:r>
              <a:rPr lang="en-US" sz="32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32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teman</a:t>
            </a:r>
            <a:r>
              <a:rPr lang="en-US" sz="32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32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facebook</a:t>
            </a:r>
            <a:endParaRPr lang="en-US" sz="3200" b="0" cap="none" spc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20</a:t>
            </a:fld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 smtClean="0"/>
              <a:t>5/4/2017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39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noFill/>
          <a:ln w="762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77426" y="0"/>
            <a:ext cx="4237149" cy="74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Daftar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Fitur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eometr706 BlkCn BT" panose="020B0706030503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220" y="281658"/>
            <a:ext cx="1539952" cy="9080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92924" y="1794546"/>
            <a:ext cx="9806152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Terdapat</a:t>
            </a: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32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singing mode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2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Dapat</a:t>
            </a:r>
            <a:r>
              <a:rPr lang="en-US" sz="32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32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memilih</a:t>
            </a:r>
            <a:r>
              <a:rPr lang="en-US" sz="32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32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versi</a:t>
            </a:r>
            <a:r>
              <a:rPr lang="en-US" sz="32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32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lagu</a:t>
            </a:r>
            <a:r>
              <a:rPr lang="en-US" sz="32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32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pada</a:t>
            </a:r>
            <a:r>
              <a:rPr lang="en-US" sz="32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3200" b="0" i="1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singing mode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2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Terdapat</a:t>
            </a:r>
            <a:r>
              <a:rPr lang="en-US" sz="32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3200" b="0" i="1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dance mode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200" b="0" i="1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Controller dance mode</a:t>
            </a:r>
            <a:r>
              <a:rPr lang="en-US" sz="32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32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menggunakan</a:t>
            </a:r>
            <a:r>
              <a:rPr lang="en-US" sz="32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3200" b="0" i="1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keyboard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200" b="0" i="1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Multiplayer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200" b="0" i="1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Voice chat system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21</a:t>
            </a:fld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 smtClean="0"/>
              <a:t>5/4/2017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6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noFill/>
          <a:ln w="762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77426" y="0"/>
            <a:ext cx="4237149" cy="74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Daftar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Fitur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49341" y="1094859"/>
            <a:ext cx="9893318" cy="52475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000" dirty="0" err="1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Perangkat</a:t>
            </a:r>
            <a:r>
              <a:rPr lang="en-GB" sz="2000" dirty="0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lunak</a:t>
            </a:r>
            <a:r>
              <a:rPr lang="en-GB" sz="2000" dirty="0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menggunakan</a:t>
            </a:r>
            <a:r>
              <a:rPr lang="en-GB" sz="2000" dirty="0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i="1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smartphone android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sebagai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i="1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controller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untuk</a:t>
            </a:r>
            <a:r>
              <a:rPr lang="en-GB" sz="2000" dirty="0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i="1" dirty="0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gameplay </a:t>
            </a:r>
            <a:r>
              <a:rPr lang="en-GB" sz="2000" dirty="0" err="1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dan</a:t>
            </a:r>
            <a:r>
              <a:rPr lang="en-GB" sz="2000" dirty="0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komputer</a:t>
            </a:r>
            <a:r>
              <a:rPr lang="en-GB" sz="2000" dirty="0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sebagai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layar</a:t>
            </a:r>
            <a:r>
              <a:rPr lang="en-GB" sz="2000" dirty="0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. </a:t>
            </a:r>
            <a:r>
              <a:rPr lang="en-GB" sz="2000" dirty="0" err="1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Untuk</a:t>
            </a:r>
            <a:r>
              <a:rPr lang="en-GB" sz="2000" dirty="0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i="1" dirty="0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controller</a:t>
            </a:r>
            <a:r>
              <a:rPr lang="en-GB" sz="2000" dirty="0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dalam</a:t>
            </a:r>
            <a:r>
              <a:rPr lang="en-GB" sz="2000" dirty="0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i="1" dirty="0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main menu</a:t>
            </a:r>
            <a:r>
              <a:rPr lang="en-GB" sz="2000" dirty="0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, </a:t>
            </a:r>
            <a:r>
              <a:rPr lang="en-GB" sz="2000" dirty="0" err="1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pemilihan</a:t>
            </a:r>
            <a:r>
              <a:rPr lang="en-GB" sz="2000" dirty="0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lagu</a:t>
            </a:r>
            <a:r>
              <a:rPr lang="en-GB" sz="2000" dirty="0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, </a:t>
            </a:r>
            <a:r>
              <a:rPr lang="en-GB" sz="2000" dirty="0" err="1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dan</a:t>
            </a:r>
            <a:r>
              <a:rPr lang="en-GB" sz="2000" dirty="0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fitur</a:t>
            </a:r>
            <a:r>
              <a:rPr lang="en-GB" sz="2000" dirty="0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lainnya</a:t>
            </a:r>
            <a:r>
              <a:rPr lang="en-GB" sz="2000" dirty="0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menggunakan</a:t>
            </a:r>
            <a:r>
              <a:rPr lang="en-GB" sz="2000" dirty="0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i="1" dirty="0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mouse</a:t>
            </a:r>
            <a:r>
              <a:rPr lang="en-GB" sz="2000" dirty="0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atau</a:t>
            </a:r>
            <a:r>
              <a:rPr lang="en-GB" sz="2000" dirty="0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i="1" dirty="0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touch pad</a:t>
            </a:r>
            <a:r>
              <a:rPr lang="en-GB" sz="2000" dirty="0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.</a:t>
            </a:r>
            <a:endParaRPr lang="en-US" sz="2000" dirty="0">
              <a:latin typeface="Geometr706 BlkCn BT" panose="020B0706030503030204" pitchFamily="34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Perangkat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lunak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dapat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mendeteksi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gerakan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i="1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controller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dan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mencocokkannya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dengan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model data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untuk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mendapatkan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i="1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score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dan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i="1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feedback.</a:t>
            </a:r>
            <a:endParaRPr lang="en-US" sz="2000" dirty="0">
              <a:latin typeface="Geometr706 BlkCn BT" panose="020B0706030503030204" pitchFamily="34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Perangkat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lunak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memiliki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dua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mode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untuk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i="1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gameplay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yaitu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mode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tangan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kanan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,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dan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mode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tangan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kiri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.</a:t>
            </a:r>
            <a:endParaRPr lang="en-US" sz="2000" dirty="0">
              <a:latin typeface="Geometr706 BlkCn BT" panose="020B0706030503030204" pitchFamily="34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Perangkat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lunak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dapat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menampilkan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i="1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avatar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,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panduan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tarian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, </a:t>
            </a:r>
            <a:r>
              <a:rPr lang="en-GB" sz="2000" i="1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score¸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dan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i="1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feedback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saat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i="1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gameplay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.</a:t>
            </a:r>
            <a:endParaRPr lang="en-US" sz="2000" dirty="0">
              <a:latin typeface="Geometr706 BlkCn BT" panose="020B0706030503030204" pitchFamily="34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Perangkat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lunak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dapat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dimainkan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oleh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beberapa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pemain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secara</a:t>
            </a:r>
            <a:r>
              <a:rPr lang="en-GB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bersamaan</a:t>
            </a:r>
            <a:r>
              <a:rPr lang="en-GB" sz="2000" dirty="0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.</a:t>
            </a:r>
            <a:endParaRPr lang="en-US" sz="2000" dirty="0" smtClean="0">
              <a:latin typeface="Geometr706 BlkCn BT" panose="020B0706030503030204" pitchFamily="34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Setiap</a:t>
            </a:r>
            <a:r>
              <a:rPr lang="en-US" sz="2000" dirty="0" smtClean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tarian</a:t>
            </a:r>
            <a:r>
              <a:rPr lang="en-US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memiliki</a:t>
            </a:r>
            <a:r>
              <a:rPr lang="en-US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beberapa</a:t>
            </a:r>
            <a:r>
              <a:rPr lang="en-US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Geometr706 BlkCn BT" panose="020B0706030503030204" pitchFamily="34" charset="0"/>
                <a:ea typeface="Times New Roman" panose="02020603050405020304" pitchFamily="18" charset="0"/>
              </a:rPr>
              <a:t>tingkatan</a:t>
            </a:r>
            <a:r>
              <a:rPr lang="en-US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 </a:t>
            </a:r>
            <a:r>
              <a:rPr lang="en-US" sz="2000" i="1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level</a:t>
            </a:r>
            <a:r>
              <a:rPr lang="en-US" sz="2000" dirty="0">
                <a:latin typeface="Geometr706 BlkCn BT" panose="020B0706030503030204" pitchFamily="34" charset="0"/>
                <a:ea typeface="Times New Roman" panose="02020603050405020304" pitchFamily="18" charset="0"/>
              </a:rPr>
              <a:t>.</a:t>
            </a:r>
            <a:endParaRPr lang="en-US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22</a:t>
            </a:fld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 smtClean="0"/>
              <a:t>5/4/2017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59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noFill/>
          <a:ln w="762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77426" y="0"/>
            <a:ext cx="4237149" cy="74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EVALUASI UX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92924" y="1095266"/>
            <a:ext cx="9806152" cy="526297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Audio narrative 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(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partisipan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menceritakan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pengalamannya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b="1" i="1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Co-discovery</a:t>
            </a:r>
            <a:r>
              <a:rPr lang="en-US" sz="2800" b="1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(</a:t>
            </a:r>
            <a:r>
              <a:rPr lang="en-US" sz="2800" b="1" cap="none" spc="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dua</a:t>
            </a:r>
            <a:r>
              <a:rPr lang="en-US" sz="2800" b="1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b="1" cap="none" spc="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partisipan</a:t>
            </a:r>
            <a:r>
              <a:rPr lang="en-US" sz="2800" b="1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b="1" cap="none" spc="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berdiskusi</a:t>
            </a:r>
            <a:r>
              <a:rPr lang="en-US" sz="2800" b="1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b="1" cap="none" spc="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dan</a:t>
            </a:r>
            <a:r>
              <a:rPr lang="en-US" sz="2800" b="1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b="1" cap="none" spc="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direkam</a:t>
            </a:r>
            <a:r>
              <a:rPr lang="en-US" sz="2800" b="1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b="0" i="1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Emocards</a:t>
            </a:r>
            <a:r>
              <a:rPr lang="en-US" sz="28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(</a:t>
            </a:r>
            <a:r>
              <a:rPr lang="en-US" sz="28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partisipan</a:t>
            </a:r>
            <a:r>
              <a:rPr lang="en-US" sz="28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memilih</a:t>
            </a:r>
            <a:r>
              <a:rPr lang="en-US" sz="28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kartu</a:t>
            </a:r>
            <a:r>
              <a:rPr lang="en-US" sz="28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yang </a:t>
            </a:r>
            <a:r>
              <a:rPr lang="en-US" sz="28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merepresentasikan</a:t>
            </a:r>
            <a:r>
              <a:rPr lang="en-US" sz="28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perasaannya</a:t>
            </a:r>
            <a:r>
              <a:rPr lang="en-US" sz="28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b="0" i="1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Experience clips </a:t>
            </a:r>
            <a:r>
              <a:rPr lang="en-US" sz="28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(</a:t>
            </a:r>
            <a:r>
              <a:rPr lang="en-US" sz="28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seorang</a:t>
            </a:r>
            <a:r>
              <a:rPr lang="en-US" sz="28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partisipan</a:t>
            </a:r>
            <a:r>
              <a:rPr lang="en-US" sz="28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merekam</a:t>
            </a:r>
            <a:r>
              <a:rPr lang="en-US" sz="28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partisipan</a:t>
            </a:r>
            <a:r>
              <a:rPr lang="en-US" sz="28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lain </a:t>
            </a:r>
            <a:r>
              <a:rPr lang="en-US" sz="28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menggunakan</a:t>
            </a:r>
            <a:r>
              <a:rPr lang="en-US" sz="28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produk</a:t>
            </a:r>
            <a:r>
              <a:rPr lang="en-US" sz="28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b="1" i="1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Game experience questionnaire </a:t>
            </a:r>
            <a:r>
              <a:rPr lang="en-US" sz="2800" b="1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(</a:t>
            </a:r>
            <a:r>
              <a:rPr lang="en-US" sz="2800" b="1" i="1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core module</a:t>
            </a:r>
            <a:r>
              <a:rPr lang="en-US" sz="2800" b="1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, </a:t>
            </a:r>
            <a:r>
              <a:rPr lang="en-US" sz="2800" b="1" i="1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social presence module</a:t>
            </a:r>
            <a:r>
              <a:rPr lang="en-US" sz="2800" b="1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, </a:t>
            </a:r>
            <a:r>
              <a:rPr lang="en-US" sz="2800" b="1" i="1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post game module</a:t>
            </a:r>
            <a:r>
              <a:rPr lang="en-US" sz="2800" b="1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)</a:t>
            </a:r>
            <a:endParaRPr lang="en-US" sz="2800" b="1" cap="none" spc="0" dirty="0" smtClean="0">
              <a:ln w="0"/>
              <a:solidFill>
                <a:srgbClr val="A8009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23</a:t>
            </a:fld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 smtClean="0"/>
              <a:t>5/4/2017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79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noFill/>
          <a:ln w="762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407813" y="3055512"/>
            <a:ext cx="7376374" cy="74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IMPLEMENTASI</a:t>
            </a:r>
            <a:endParaRPr lang="en-US" sz="9600" dirty="0">
              <a:solidFill>
                <a:schemeClr val="tx1">
                  <a:lumMod val="65000"/>
                  <a:lumOff val="35000"/>
                </a:schemeClr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24</a:t>
            </a:fld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 smtClean="0"/>
              <a:t>5/4/2017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58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noFill/>
          <a:ln w="762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77426" y="0"/>
            <a:ext cx="4237149" cy="74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PENGUMPULAN DATA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92924" y="1095266"/>
            <a:ext cx="9806152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8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Data yang </a:t>
            </a:r>
            <a:r>
              <a:rPr lang="en-US" sz="28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telah</a:t>
            </a:r>
            <a:r>
              <a:rPr lang="en-US" sz="28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diperoleh</a:t>
            </a:r>
            <a:r>
              <a:rPr lang="en-US" sz="28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tidak</a:t>
            </a:r>
            <a:r>
              <a:rPr lang="en-US" sz="28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dapat</a:t>
            </a:r>
            <a:r>
              <a:rPr lang="en-US" sz="28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dianalisis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karena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tidak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dapat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memecah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gerakan</a:t>
            </a:r>
            <a:endParaRPr lang="en-US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Pengambilan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data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lalu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diulang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dengan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tambahan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perekaman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video agar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dapat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memecah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gerakan</a:t>
            </a:r>
            <a:endParaRPr lang="en-US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029" y="3772922"/>
            <a:ext cx="7904854" cy="2450689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 smtClean="0"/>
              <a:t>5/4/2017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40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noFill/>
          <a:ln w="762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77426" y="0"/>
            <a:ext cx="4237149" cy="74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Arsitektur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546" y="914857"/>
            <a:ext cx="7278907" cy="5028286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 smtClean="0"/>
              <a:t>5/4/2017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7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noFill/>
          <a:ln w="762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77426" y="0"/>
            <a:ext cx="4237149" cy="74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Diagram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Kelas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882" y="1527165"/>
            <a:ext cx="8727856" cy="4026567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 smtClean="0"/>
              <a:t>5/4/2017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5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noFill/>
          <a:ln w="762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77426" y="0"/>
            <a:ext cx="4237149" cy="1198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State Transition Diagram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04" y="2437866"/>
            <a:ext cx="10894791" cy="1982268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 smtClean="0"/>
              <a:t>5/4/2017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2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noFill/>
          <a:ln w="762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77426" y="0"/>
            <a:ext cx="4237149" cy="1198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State Transition Diagram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5" y="1335553"/>
            <a:ext cx="10779349" cy="4186894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 smtClean="0"/>
              <a:t>5/4/2017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58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46128" y="621638"/>
            <a:ext cx="549977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ALUR PRESENTASI (TA-2)</a:t>
            </a:r>
            <a:endParaRPr lang="en-US" sz="4400" b="0" cap="none" spc="0" dirty="0">
              <a:ln w="0"/>
              <a:solidFill>
                <a:srgbClr val="A8009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6" name="Flowchart: Manual Input 5"/>
          <p:cNvSpPr/>
          <p:nvPr/>
        </p:nvSpPr>
        <p:spPr>
          <a:xfrm rot="5400000">
            <a:off x="3184301" y="3216497"/>
            <a:ext cx="457200" cy="6825804"/>
          </a:xfrm>
          <a:prstGeom prst="flowChartManualInpu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nual Input 8"/>
          <p:cNvSpPr/>
          <p:nvPr/>
        </p:nvSpPr>
        <p:spPr>
          <a:xfrm rot="16200000">
            <a:off x="8550498" y="3216497"/>
            <a:ext cx="457200" cy="6825804"/>
          </a:xfrm>
          <a:prstGeom prst="flowChartManualInput">
            <a:avLst/>
          </a:prstGeom>
          <a:solidFill>
            <a:srgbClr val="A80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3212274" y="1489554"/>
            <a:ext cx="5767754" cy="0"/>
          </a:xfrm>
          <a:prstGeom prst="line">
            <a:avLst/>
          </a:prstGeom>
          <a:ln w="38100">
            <a:solidFill>
              <a:srgbClr val="A8009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107365" y="1686010"/>
            <a:ext cx="285539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err="1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Pengumpulan</a:t>
            </a:r>
            <a:r>
              <a:rPr lang="en-US" sz="2800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Data</a:t>
            </a:r>
            <a:endParaRPr lang="en-US" sz="2800" b="0" cap="none" spc="0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12003" y="2185150"/>
            <a:ext cx="421968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err="1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Rancangan</a:t>
            </a:r>
            <a:r>
              <a:rPr lang="en-US" sz="2800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Perangkat</a:t>
            </a:r>
            <a:r>
              <a:rPr lang="en-US" sz="2800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Lunak</a:t>
            </a:r>
            <a:endParaRPr lang="en-US" sz="2800" b="0" cap="none" spc="0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233160" y="2697671"/>
            <a:ext cx="218854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Pembangunan</a:t>
            </a:r>
            <a:endParaRPr lang="en-US" sz="2800" b="0" cap="none" spc="0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915112" y="3206571"/>
            <a:ext cx="97334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Demo</a:t>
            </a:r>
            <a:endParaRPr lang="en-US" sz="2800" b="0" cap="none" spc="0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cxnSp>
        <p:nvCxnSpPr>
          <p:cNvPr id="42" name="Straight Connector 41"/>
          <p:cNvCxnSpPr>
            <a:endCxn id="28" idx="4"/>
          </p:cNvCxnSpPr>
          <p:nvPr/>
        </p:nvCxnSpPr>
        <p:spPr>
          <a:xfrm>
            <a:off x="6096000" y="1538369"/>
            <a:ext cx="151" cy="1998392"/>
          </a:xfrm>
          <a:prstGeom prst="line">
            <a:avLst/>
          </a:prstGeom>
          <a:ln w="38100">
            <a:solidFill>
              <a:srgbClr val="A8009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6027571" y="1879040"/>
            <a:ext cx="137160" cy="137160"/>
          </a:xfrm>
          <a:prstGeom prst="ellipse">
            <a:avLst/>
          </a:prstGeom>
          <a:solidFill>
            <a:srgbClr val="A80090"/>
          </a:solidFill>
          <a:ln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027571" y="2378180"/>
            <a:ext cx="137160" cy="137160"/>
          </a:xfrm>
          <a:prstGeom prst="ellipse">
            <a:avLst/>
          </a:prstGeom>
          <a:solidFill>
            <a:srgbClr val="A80090"/>
          </a:solidFill>
          <a:ln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027571" y="2890701"/>
            <a:ext cx="137160" cy="137160"/>
          </a:xfrm>
          <a:prstGeom prst="ellipse">
            <a:avLst/>
          </a:prstGeom>
          <a:solidFill>
            <a:srgbClr val="A80090"/>
          </a:solidFill>
          <a:ln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027571" y="3399601"/>
            <a:ext cx="137160" cy="137160"/>
          </a:xfrm>
          <a:prstGeom prst="ellipse">
            <a:avLst/>
          </a:prstGeom>
          <a:solidFill>
            <a:srgbClr val="A80090"/>
          </a:solidFill>
          <a:ln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Muhammad Ridwan - 13513008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5/4/2017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noFill/>
          <a:ln w="762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77426" y="0"/>
            <a:ext cx="4237149" cy="74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PEMBANGUNAN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92924" y="1095266"/>
            <a:ext cx="9806152" cy="33239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8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Dibangun</a:t>
            </a:r>
            <a:r>
              <a:rPr lang="en-US" sz="28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menggunakan</a:t>
            </a:r>
            <a:r>
              <a:rPr lang="en-US" sz="28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Unity 5.5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Komunikasi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antara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komputer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dan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controller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menggunakan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Wifi</a:t>
            </a:r>
            <a:endParaRPr lang="en-US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HMM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menggunakan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Accord.NET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Pembuatan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interface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menggunakan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CorelDraw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dan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Corel Video Studio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30</a:t>
            </a:fld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 smtClean="0"/>
              <a:t>5/4/2017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74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noFill/>
          <a:ln w="762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77426" y="0"/>
            <a:ext cx="4237149" cy="74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HMM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31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92924" y="1095266"/>
            <a:ext cx="9806152" cy="33239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8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Menggunakan</a:t>
            </a:r>
            <a:r>
              <a:rPr lang="en-US" sz="28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HiddenMarkov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Classifier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Data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masukan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adalah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sekuens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dari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array of double yang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merupakan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data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bacaan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accelerometer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dan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gyroscope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ketika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suatu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gerakan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dilakukan</a:t>
            </a:r>
            <a:endParaRPr lang="en-US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Keluaran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adalah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kelas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gerakan</a:t>
            </a:r>
            <a:endParaRPr lang="en-US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 smtClean="0"/>
              <a:t>5/4/2017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12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noFill/>
          <a:ln w="762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77426" y="0"/>
            <a:ext cx="4237149" cy="74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PREPROCESS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32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73" y="993227"/>
            <a:ext cx="4489054" cy="4871545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 smtClean="0"/>
              <a:t>5/4/2017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18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noFill/>
          <a:ln w="762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77426" y="0"/>
            <a:ext cx="4237149" cy="99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Mekanisme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Pengenalan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Gerakan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74" y="1090629"/>
            <a:ext cx="9876251" cy="4922067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 smtClean="0"/>
              <a:t>5/4/2017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noFill/>
          <a:ln w="762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77426" y="0"/>
            <a:ext cx="4237149" cy="74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Demo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34</a:t>
            </a:fld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 smtClean="0"/>
              <a:t>5/4/2017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5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"/>
            <a:ext cx="12195200" cy="6856199"/>
          </a:xfrm>
          <a:prstGeom prst="rect">
            <a:avLst/>
          </a:prstGeom>
        </p:spPr>
      </p:pic>
      <p:sp>
        <p:nvSpPr>
          <p:cNvPr id="6" name="Flowchart: Manual Input 5"/>
          <p:cNvSpPr/>
          <p:nvPr/>
        </p:nvSpPr>
        <p:spPr>
          <a:xfrm rot="5400000">
            <a:off x="3146260" y="3254540"/>
            <a:ext cx="457200" cy="6749719"/>
          </a:xfrm>
          <a:prstGeom prst="flowChartManualInpu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lowchart: Manual Input 6"/>
          <p:cNvSpPr/>
          <p:nvPr/>
        </p:nvSpPr>
        <p:spPr>
          <a:xfrm rot="16200000">
            <a:off x="8571369" y="3237369"/>
            <a:ext cx="457200" cy="6784062"/>
          </a:xfrm>
          <a:prstGeom prst="flowChartManualInput">
            <a:avLst/>
          </a:prstGeom>
          <a:solidFill>
            <a:srgbClr val="A80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2469" y="2467039"/>
            <a:ext cx="612706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415 Blk BT" panose="020B0802020204020303" pitchFamily="34" charset="0"/>
                <a:cs typeface="Microsoft New Tai Lue" panose="020B0502040204020203" pitchFamily="34" charset="0"/>
              </a:rPr>
              <a:t>TERIMA KASIH</a:t>
            </a:r>
          </a:p>
        </p:txBody>
      </p:sp>
    </p:spTree>
    <p:extLst>
      <p:ext uri="{BB962C8B-B14F-4D97-AF65-F5344CB8AC3E}">
        <p14:creationId xmlns:p14="http://schemas.microsoft.com/office/powerpoint/2010/main" val="160099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noFill/>
          <a:ln w="762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77425" y="0"/>
            <a:ext cx="4237149" cy="74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LATAR BELAKANG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2854" y="3127114"/>
            <a:ext cx="5259085" cy="5802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Indonesia kaya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akan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budaya</a:t>
            </a:r>
            <a:endParaRPr lang="en-US" sz="2400" b="0" cap="none" spc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97" y="981098"/>
            <a:ext cx="3923601" cy="20917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22" y="975575"/>
            <a:ext cx="3147807" cy="20939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Rectangle 8"/>
          <p:cNvSpPr/>
          <p:nvPr/>
        </p:nvSpPr>
        <p:spPr>
          <a:xfrm>
            <a:off x="6384084" y="3121591"/>
            <a:ext cx="5259085" cy="5802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Kurangnya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minat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pemuda</a:t>
            </a:r>
            <a:endParaRPr lang="en-US" sz="2400" b="0" cap="none" spc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007" y="3877406"/>
            <a:ext cx="3718613" cy="20939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Rectangle 10"/>
          <p:cNvSpPr/>
          <p:nvPr/>
        </p:nvSpPr>
        <p:spPr>
          <a:xfrm>
            <a:off x="6254476" y="5929428"/>
            <a:ext cx="5259085" cy="5802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Dance game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menggunakan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smartphone</a:t>
            </a:r>
            <a:endParaRPr lang="en-US" sz="2400" b="0" i="1" cap="none" spc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413" y="3835452"/>
            <a:ext cx="2791968" cy="20939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Rectangle 13"/>
          <p:cNvSpPr/>
          <p:nvPr/>
        </p:nvSpPr>
        <p:spPr>
          <a:xfrm>
            <a:off x="852854" y="5929428"/>
            <a:ext cx="5259085" cy="5802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Penelitian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Sejenis</a:t>
            </a:r>
            <a:endParaRPr lang="en-US" sz="2400" b="0" cap="none" spc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5/4/2017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6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noFill/>
          <a:ln w="762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77425" y="0"/>
            <a:ext cx="4237149" cy="74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RUMUSAN MASALAH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35061" y="1120676"/>
            <a:ext cx="9121878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Bagaimana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cara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membangun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i="1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dance game</a:t>
            </a:r>
            <a:r>
              <a:rPr lang="en-US" sz="2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bertemakan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tari</a:t>
            </a:r>
            <a:r>
              <a:rPr lang="en-US" sz="240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tradisional</a:t>
            </a:r>
            <a:r>
              <a:rPr lang="en-US" sz="240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dengan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menggunakan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i="1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smartphone android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sebagai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controller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komputer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sebagai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layar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tampilan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yang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dapat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membuat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pemain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menjadi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termotivasi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untuk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menarikan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tari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tradisional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?</a:t>
            </a:r>
            <a:endParaRPr lang="en-US" sz="2400" b="0" cap="none" spc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87461" y="3809232"/>
            <a:ext cx="9121878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Komunikasi</a:t>
            </a:r>
            <a:r>
              <a:rPr lang="en-US" sz="200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i="1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smartphone android </a:t>
            </a:r>
            <a:r>
              <a:rPr lang="en-US" sz="200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dengan</a:t>
            </a:r>
            <a:r>
              <a:rPr lang="en-US" sz="200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komputer</a:t>
            </a:r>
            <a:endParaRPr lang="en-US" sz="2000" dirty="0" smtClean="0">
              <a:ln w="0"/>
              <a:solidFill>
                <a:srgbClr val="A8009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b="0" cap="none" spc="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Deteksi</a:t>
            </a:r>
            <a:r>
              <a:rPr lang="en-US" sz="2000" b="0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b="0" cap="none" spc="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gerakan</a:t>
            </a:r>
            <a:r>
              <a:rPr lang="en-US" sz="2000" b="0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b="0" i="1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controller</a:t>
            </a:r>
            <a:r>
              <a:rPr lang="en-US" sz="2000" b="0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b="0" cap="none" spc="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dan</a:t>
            </a:r>
            <a:r>
              <a:rPr lang="en-US" sz="2000" b="0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b="0" cap="none" spc="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pencocokan</a:t>
            </a:r>
            <a:r>
              <a:rPr lang="en-US" sz="2000" b="0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b="0" cap="none" spc="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dengan</a:t>
            </a:r>
            <a:r>
              <a:rPr lang="en-US" sz="2000" b="0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model </a:t>
            </a:r>
            <a:r>
              <a:rPr lang="en-US" sz="2000" b="0" cap="none" spc="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tari</a:t>
            </a:r>
            <a:r>
              <a:rPr lang="en-US" sz="2000" b="0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b="0" cap="none" spc="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tradisional</a:t>
            </a:r>
            <a:endParaRPr lang="en-US" sz="2000" b="0" cap="none" spc="0" dirty="0" smtClean="0">
              <a:ln w="0"/>
              <a:solidFill>
                <a:srgbClr val="A8009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i="1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User experience</a:t>
            </a:r>
            <a:r>
              <a:rPr lang="en-US" sz="200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i="1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goals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b="0" cap="none" spc="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Evaluasi</a:t>
            </a:r>
            <a:r>
              <a:rPr lang="en-US" sz="2000" b="0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UX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5</a:t>
            </a:fld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 smtClean="0"/>
              <a:t>5/4/2017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8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noFill/>
          <a:ln w="762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87461" y="3439047"/>
            <a:ext cx="9121878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Membangun</a:t>
            </a:r>
            <a:r>
              <a:rPr lang="en-US" sz="200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i="1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dance game </a:t>
            </a:r>
            <a:r>
              <a:rPr lang="en-US" sz="200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dengan</a:t>
            </a:r>
            <a:r>
              <a:rPr lang="en-US" sz="200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i="1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smartphone android </a:t>
            </a:r>
            <a:r>
              <a:rPr lang="en-US" sz="200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sebagai</a:t>
            </a:r>
            <a:r>
              <a:rPr lang="en-US" sz="200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i="1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controller</a:t>
            </a:r>
            <a:r>
              <a:rPr lang="en-US" sz="200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dan</a:t>
            </a:r>
            <a:r>
              <a:rPr lang="en-US" sz="200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komputer</a:t>
            </a:r>
            <a:r>
              <a:rPr lang="en-US" sz="200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sebagai</a:t>
            </a:r>
            <a:r>
              <a:rPr lang="en-US" sz="200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layar</a:t>
            </a:r>
            <a:endParaRPr lang="en-US" sz="2000" dirty="0" smtClean="0">
              <a:ln w="0"/>
              <a:solidFill>
                <a:srgbClr val="A8009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b="0" cap="none" spc="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Membangun</a:t>
            </a:r>
            <a:r>
              <a:rPr lang="en-US" sz="2000" b="0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b="0" i="1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dance game </a:t>
            </a:r>
            <a:r>
              <a:rPr lang="en-US" sz="2000" b="0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yang </a:t>
            </a:r>
            <a:r>
              <a:rPr lang="en-US" sz="2000" b="0" cap="none" spc="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dapat</a:t>
            </a:r>
            <a:r>
              <a:rPr lang="en-US" sz="2000" b="0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b="0" cap="none" spc="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mendeteksi</a:t>
            </a:r>
            <a:r>
              <a:rPr lang="en-US" sz="2000" b="0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b="0" cap="none" spc="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gerakan</a:t>
            </a:r>
            <a:r>
              <a:rPr lang="en-US" sz="2000" b="0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b="0" i="1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controlle</a:t>
            </a:r>
            <a:r>
              <a:rPr lang="en-US" sz="2000" i="1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r</a:t>
            </a:r>
            <a:r>
              <a:rPr lang="en-US" sz="200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dan</a:t>
            </a:r>
            <a:r>
              <a:rPr lang="en-US" sz="200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mencocokkan</a:t>
            </a:r>
            <a:r>
              <a:rPr lang="en-US" sz="200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dengan</a:t>
            </a:r>
            <a:r>
              <a:rPr lang="en-US" sz="200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model</a:t>
            </a:r>
            <a:endParaRPr lang="en-US" sz="2000" b="0" cap="none" spc="0" dirty="0" smtClean="0">
              <a:ln w="0"/>
              <a:solidFill>
                <a:srgbClr val="A8009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Membangun</a:t>
            </a:r>
            <a:r>
              <a:rPr lang="en-US" sz="200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i="1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dance game </a:t>
            </a:r>
            <a:r>
              <a:rPr lang="en-US" sz="200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tari</a:t>
            </a:r>
            <a:r>
              <a:rPr lang="en-US" sz="200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tradisional</a:t>
            </a:r>
            <a:r>
              <a:rPr lang="en-US" sz="200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dengan</a:t>
            </a:r>
            <a:r>
              <a:rPr lang="en-US" sz="200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UX </a:t>
            </a:r>
            <a:r>
              <a:rPr lang="en-US" sz="200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sebagai</a:t>
            </a:r>
            <a:r>
              <a:rPr lang="en-US" sz="200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fokus</a:t>
            </a:r>
            <a:r>
              <a:rPr lang="en-US" sz="200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utama</a:t>
            </a:r>
            <a:endParaRPr lang="en-US" sz="2000" dirty="0" smtClean="0">
              <a:ln w="0"/>
              <a:solidFill>
                <a:srgbClr val="A8009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b="0" cap="none" spc="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Mengevaluasi</a:t>
            </a:r>
            <a:r>
              <a:rPr lang="en-US" sz="2000" b="0" cap="none" spc="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UX</a:t>
            </a:r>
          </a:p>
        </p:txBody>
      </p:sp>
      <p:sp>
        <p:nvSpPr>
          <p:cNvPr id="6" name="Rectangle 5"/>
          <p:cNvSpPr/>
          <p:nvPr/>
        </p:nvSpPr>
        <p:spPr>
          <a:xfrm>
            <a:off x="3977425" y="3516"/>
            <a:ext cx="4237149" cy="74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TUJUAN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35061" y="1130723"/>
            <a:ext cx="9121878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Membangun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i="1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dance game</a:t>
            </a:r>
            <a:r>
              <a:rPr lang="en-US" sz="2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bertemakan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tari</a:t>
            </a:r>
            <a:r>
              <a:rPr lang="en-US" sz="240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tradisional</a:t>
            </a:r>
            <a:r>
              <a:rPr lang="en-US" sz="2400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dengan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menggunakan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i="1" dirty="0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smartphone android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sebagai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controller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komputer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sebagai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layar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tampilan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yang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dapat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membuat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pemain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menjadi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solidFill>
                  <a:srgbClr val="A800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termotivasi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untuk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menarikan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tari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tradisional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.</a:t>
            </a:r>
            <a:endParaRPr lang="en-US" sz="2400" b="0" cap="none" spc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6</a:t>
            </a:fld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 smtClean="0"/>
              <a:t>5/4/2017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02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noFill/>
          <a:ln w="762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77425" y="0"/>
            <a:ext cx="4237149" cy="74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BATASAN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Geometr706 BlkCn BT" panose="020B0706030503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640" y="1831926"/>
            <a:ext cx="3474720" cy="347472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655700" y="2830622"/>
            <a:ext cx="1053395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UX</a:t>
            </a:r>
            <a:endParaRPr lang="en-US" sz="6000" b="0" cap="none" spc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02502" y="2305841"/>
            <a:ext cx="2493498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Akurasi</a:t>
            </a:r>
            <a:endParaRPr lang="en-US" sz="6000" b="0" cap="none" spc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7</a:t>
            </a:fld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 smtClean="0"/>
              <a:t>5/4/2017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135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noFill/>
          <a:ln w="762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77425" y="0"/>
            <a:ext cx="4237149" cy="74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METODOLOGI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04965" y="2017780"/>
            <a:ext cx="304127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Analisis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Permasalahan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Solusi</a:t>
            </a:r>
            <a:endParaRPr lang="en-US" sz="2400" b="0" cap="none" spc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5907" y="2848777"/>
            <a:ext cx="219082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Pemodelan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Data</a:t>
            </a:r>
            <a:endParaRPr lang="en-US" sz="2400" b="0" cap="none" spc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87593" y="3429000"/>
            <a:ext cx="286175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Perancangan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Aplikasi</a:t>
            </a:r>
            <a:endParaRPr lang="en-US" sz="2400" b="0" cap="none" spc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13342" y="4009223"/>
            <a:ext cx="297995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Pembangunan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Aplikasi</a:t>
            </a:r>
            <a:endParaRPr lang="en-US" sz="2400" b="0" cap="none" spc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340947" y="4655554"/>
            <a:ext cx="15139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Pengujian</a:t>
            </a:r>
            <a:endParaRPr lang="en-US" sz="2400" b="0" cap="none" spc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cxnSp>
        <p:nvCxnSpPr>
          <p:cNvPr id="10" name="Elbow Connector 9"/>
          <p:cNvCxnSpPr>
            <a:stCxn id="5" idx="3"/>
          </p:cNvCxnSpPr>
          <p:nvPr/>
        </p:nvCxnSpPr>
        <p:spPr>
          <a:xfrm>
            <a:off x="4146237" y="2433279"/>
            <a:ext cx="161838" cy="415498"/>
          </a:xfrm>
          <a:prstGeom prst="bentConnector2">
            <a:avLst/>
          </a:prstGeom>
          <a:ln w="28575">
            <a:solidFill>
              <a:srgbClr val="A8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6" idx="3"/>
            <a:endCxn id="7" idx="0"/>
          </p:cNvCxnSpPr>
          <p:nvPr/>
        </p:nvCxnSpPr>
        <p:spPr>
          <a:xfrm>
            <a:off x="5496736" y="3171943"/>
            <a:ext cx="421734" cy="257057"/>
          </a:xfrm>
          <a:prstGeom prst="bentConnector2">
            <a:avLst/>
          </a:prstGeom>
          <a:ln w="28575">
            <a:solidFill>
              <a:srgbClr val="A8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7" idx="3"/>
            <a:endCxn id="8" idx="0"/>
          </p:cNvCxnSpPr>
          <p:nvPr/>
        </p:nvCxnSpPr>
        <p:spPr>
          <a:xfrm>
            <a:off x="7349346" y="3752166"/>
            <a:ext cx="653972" cy="257057"/>
          </a:xfrm>
          <a:prstGeom prst="bentConnector2">
            <a:avLst/>
          </a:prstGeom>
          <a:ln w="28575">
            <a:solidFill>
              <a:srgbClr val="A8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8" idx="3"/>
            <a:endCxn id="9" idx="0"/>
          </p:cNvCxnSpPr>
          <p:nvPr/>
        </p:nvCxnSpPr>
        <p:spPr>
          <a:xfrm>
            <a:off x="9493294" y="4332389"/>
            <a:ext cx="604608" cy="323165"/>
          </a:xfrm>
          <a:prstGeom prst="bentConnector2">
            <a:avLst/>
          </a:prstGeom>
          <a:ln w="28575">
            <a:solidFill>
              <a:srgbClr val="A8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8</a:t>
            </a:fld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 smtClean="0"/>
              <a:t>5/4/2017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60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noFill/>
          <a:ln w="76200">
            <a:solidFill>
              <a:srgbClr val="A8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77426" y="3516"/>
            <a:ext cx="4237149" cy="74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Deskripsi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eometr706 BlkCn BT" panose="020B0706030503030204" pitchFamily="34" charset="0"/>
              </a:rPr>
              <a:t>Persoalan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66872" y="1794546"/>
            <a:ext cx="4261978" cy="33239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embangun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suatu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dance game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bertemakan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tari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tradisional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dengan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menggunakan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smartphone android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sebagai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controller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dan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komputer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sebagai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layar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tampilan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sehingga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pemain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dapat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termotivasi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untuk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menarikan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tari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tradisional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metr706 BlkCn BT" panose="020B0706030503030204" pitchFamily="34" charset="0"/>
              </a:rPr>
              <a:t>.</a:t>
            </a:r>
            <a:endParaRPr lang="en-US" sz="2000" b="0" cap="none" spc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metr706 BlkCn BT" panose="020B0706030503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45" y="1388018"/>
            <a:ext cx="6172001" cy="461514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Ridwan - 13513008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A130-5FA0-46BF-AC49-135DA7D9ADEA}" type="slidenum">
              <a:rPr lang="en-US" smtClean="0"/>
              <a:t>9</a:t>
            </a:fld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 smtClean="0"/>
              <a:t>5/4/2017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13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3556</TotalTime>
  <Words>2761</Words>
  <Application>Microsoft Office PowerPoint</Application>
  <PresentationFormat>Widescreen</PresentationFormat>
  <Paragraphs>345</Paragraphs>
  <Slides>35</Slides>
  <Notes>34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Light</vt:lpstr>
      <vt:lpstr>Geometr212 BkCn BT</vt:lpstr>
      <vt:lpstr>Geometr415 Blk BT</vt:lpstr>
      <vt:lpstr>Geometr706 BlkCn BT</vt:lpstr>
      <vt:lpstr>Microsoft New Tai Lue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X200MA</dc:creator>
  <cp:lastModifiedBy>X200MA</cp:lastModifiedBy>
  <cp:revision>94</cp:revision>
  <dcterms:created xsi:type="dcterms:W3CDTF">2017-01-11T11:27:23Z</dcterms:created>
  <dcterms:modified xsi:type="dcterms:W3CDTF">2017-05-04T01:08:16Z</dcterms:modified>
</cp:coreProperties>
</file>